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76" r:id="rId3"/>
    <p:sldId id="273" r:id="rId4"/>
    <p:sldId id="274" r:id="rId5"/>
    <p:sldId id="275" r:id="rId6"/>
    <p:sldId id="278" r:id="rId7"/>
    <p:sldId id="281" r:id="rId8"/>
    <p:sldId id="280" r:id="rId9"/>
    <p:sldId id="279" r:id="rId10"/>
    <p:sldId id="283" r:id="rId11"/>
    <p:sldId id="282" r:id="rId12"/>
    <p:sldId id="284" r:id="rId13"/>
    <p:sldId id="277"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86" d="100"/>
          <a:sy n="86" d="100"/>
        </p:scale>
        <p:origin x="156" y="96"/>
      </p:cViewPr>
      <p:guideLst/>
    </p:cSldViewPr>
  </p:slideViewPr>
  <p:notesTextViewPr>
    <p:cViewPr>
      <p:scale>
        <a:sx n="1" d="1"/>
        <a:sy n="1" d="1"/>
      </p:scale>
      <p:origin x="0" y="0"/>
    </p:cViewPr>
  </p:notesTextViewPr>
  <p:sorterViewPr>
    <p:cViewPr>
      <p:scale>
        <a:sx n="100" d="100"/>
        <a:sy n="100" d="100"/>
      </p:scale>
      <p:origin x="0" y="-2916"/>
    </p:cViewPr>
  </p:sorterViewPr>
  <p:notesViewPr>
    <p:cSldViewPr snapToGrid="0">
      <p:cViewPr varScale="1">
        <p:scale>
          <a:sx n="101" d="100"/>
          <a:sy n="101" d="100"/>
        </p:scale>
        <p:origin x="355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769E0-AF86-4962-879C-A78B2615E8B1}" type="doc">
      <dgm:prSet loTypeId="urn:microsoft.com/office/officeart/2005/8/layout/venn1" loCatId="relationship" qsTypeId="urn:microsoft.com/office/officeart/2005/8/quickstyle/simple1" qsCatId="simple" csTypeId="urn:microsoft.com/office/officeart/2005/8/colors/accent1_2" csCatId="accent1" phldr="1"/>
      <dgm:spPr/>
    </dgm:pt>
    <dgm:pt modelId="{4B5CBFF5-2B85-4E9C-9D78-B8C7FE0D1445}">
      <dgm:prSet phldrT="[Text]"/>
      <dgm:spPr/>
      <dgm:t>
        <a:bodyPr/>
        <a:lstStyle/>
        <a:p>
          <a:r>
            <a:rPr lang="de-DE" dirty="0"/>
            <a:t>Ökonomie</a:t>
          </a:r>
        </a:p>
      </dgm:t>
    </dgm:pt>
    <dgm:pt modelId="{72C94C64-BDDE-4FA3-BAF4-4D17BEBEF246}" type="parTrans" cxnId="{13A07B34-496C-491C-A163-78E4E6AC2E27}">
      <dgm:prSet/>
      <dgm:spPr/>
      <dgm:t>
        <a:bodyPr/>
        <a:lstStyle/>
        <a:p>
          <a:endParaRPr lang="de-DE"/>
        </a:p>
      </dgm:t>
    </dgm:pt>
    <dgm:pt modelId="{63EE669E-1870-4F77-8323-C1D882B64745}" type="sibTrans" cxnId="{13A07B34-496C-491C-A163-78E4E6AC2E27}">
      <dgm:prSet/>
      <dgm:spPr/>
      <dgm:t>
        <a:bodyPr/>
        <a:lstStyle/>
        <a:p>
          <a:endParaRPr lang="de-DE"/>
        </a:p>
      </dgm:t>
    </dgm:pt>
    <dgm:pt modelId="{03F61A98-A307-49D7-BF17-84C350EA75EE}">
      <dgm:prSet phldrT="[Text]"/>
      <dgm:spPr/>
      <dgm:t>
        <a:bodyPr/>
        <a:lstStyle/>
        <a:p>
          <a:r>
            <a:rPr lang="de-DE" dirty="0"/>
            <a:t>Umwelt</a:t>
          </a:r>
        </a:p>
      </dgm:t>
    </dgm:pt>
    <dgm:pt modelId="{826A700E-E43B-43A3-9990-71D51ECCCC28}" type="parTrans" cxnId="{2BA0B9EE-D8D9-4925-99C6-E112B7C011E1}">
      <dgm:prSet/>
      <dgm:spPr/>
      <dgm:t>
        <a:bodyPr/>
        <a:lstStyle/>
        <a:p>
          <a:endParaRPr lang="de-DE"/>
        </a:p>
      </dgm:t>
    </dgm:pt>
    <dgm:pt modelId="{890532E8-8732-47A1-95CD-C7DF0A29E874}" type="sibTrans" cxnId="{2BA0B9EE-D8D9-4925-99C6-E112B7C011E1}">
      <dgm:prSet/>
      <dgm:spPr/>
      <dgm:t>
        <a:bodyPr/>
        <a:lstStyle/>
        <a:p>
          <a:endParaRPr lang="de-DE"/>
        </a:p>
      </dgm:t>
    </dgm:pt>
    <dgm:pt modelId="{C2CE3E3B-FCE0-48E7-B2D9-712E0212CB17}">
      <dgm:prSet phldrT="[Text]"/>
      <dgm:spPr/>
      <dgm:t>
        <a:bodyPr/>
        <a:lstStyle/>
        <a:p>
          <a:r>
            <a:rPr lang="de-DE" dirty="0"/>
            <a:t>Hygiene</a:t>
          </a:r>
        </a:p>
      </dgm:t>
    </dgm:pt>
    <dgm:pt modelId="{BEBD97F4-1291-420E-87D8-0A935E6A2803}" type="parTrans" cxnId="{6AA27272-0D32-4ED9-9215-7A66378D6D21}">
      <dgm:prSet/>
      <dgm:spPr/>
      <dgm:t>
        <a:bodyPr/>
        <a:lstStyle/>
        <a:p>
          <a:endParaRPr lang="de-DE"/>
        </a:p>
      </dgm:t>
    </dgm:pt>
    <dgm:pt modelId="{2E20009D-309A-4882-8F34-5CA69A7C3027}" type="sibTrans" cxnId="{6AA27272-0D32-4ED9-9215-7A66378D6D21}">
      <dgm:prSet/>
      <dgm:spPr/>
      <dgm:t>
        <a:bodyPr/>
        <a:lstStyle/>
        <a:p>
          <a:endParaRPr lang="de-DE"/>
        </a:p>
      </dgm:t>
    </dgm:pt>
    <dgm:pt modelId="{FC96F9D7-8A2E-4FBD-A986-41F0AF91BC13}" type="pres">
      <dgm:prSet presAssocID="{1A6769E0-AF86-4962-879C-A78B2615E8B1}" presName="compositeShape" presStyleCnt="0">
        <dgm:presLayoutVars>
          <dgm:chMax val="7"/>
          <dgm:dir/>
          <dgm:resizeHandles val="exact"/>
        </dgm:presLayoutVars>
      </dgm:prSet>
      <dgm:spPr/>
    </dgm:pt>
    <dgm:pt modelId="{B9E70A98-29FA-43D1-85CB-04A65CF79567}" type="pres">
      <dgm:prSet presAssocID="{4B5CBFF5-2B85-4E9C-9D78-B8C7FE0D1445}" presName="circ1" presStyleLbl="vennNode1" presStyleIdx="0" presStyleCnt="3"/>
      <dgm:spPr/>
    </dgm:pt>
    <dgm:pt modelId="{58B49D43-8AC6-4EF0-AC19-0D3E41F39857}" type="pres">
      <dgm:prSet presAssocID="{4B5CBFF5-2B85-4E9C-9D78-B8C7FE0D1445}" presName="circ1Tx" presStyleLbl="revTx" presStyleIdx="0" presStyleCnt="0">
        <dgm:presLayoutVars>
          <dgm:chMax val="0"/>
          <dgm:chPref val="0"/>
          <dgm:bulletEnabled val="1"/>
        </dgm:presLayoutVars>
      </dgm:prSet>
      <dgm:spPr/>
    </dgm:pt>
    <dgm:pt modelId="{9A9EB67C-450B-4C44-8089-E570EB27DD90}" type="pres">
      <dgm:prSet presAssocID="{03F61A98-A307-49D7-BF17-84C350EA75EE}" presName="circ2" presStyleLbl="vennNode1" presStyleIdx="1" presStyleCnt="3"/>
      <dgm:spPr/>
    </dgm:pt>
    <dgm:pt modelId="{A43801C3-E846-4B33-B1BB-8012E2F9BD18}" type="pres">
      <dgm:prSet presAssocID="{03F61A98-A307-49D7-BF17-84C350EA75EE}" presName="circ2Tx" presStyleLbl="revTx" presStyleIdx="0" presStyleCnt="0">
        <dgm:presLayoutVars>
          <dgm:chMax val="0"/>
          <dgm:chPref val="0"/>
          <dgm:bulletEnabled val="1"/>
        </dgm:presLayoutVars>
      </dgm:prSet>
      <dgm:spPr/>
    </dgm:pt>
    <dgm:pt modelId="{5610BD77-078F-49E9-BD71-A95FC7067FFB}" type="pres">
      <dgm:prSet presAssocID="{C2CE3E3B-FCE0-48E7-B2D9-712E0212CB17}" presName="circ3" presStyleLbl="vennNode1" presStyleIdx="2" presStyleCnt="3"/>
      <dgm:spPr/>
    </dgm:pt>
    <dgm:pt modelId="{BCCFBD80-B495-4D99-AB0D-7FB5923D193E}" type="pres">
      <dgm:prSet presAssocID="{C2CE3E3B-FCE0-48E7-B2D9-712E0212CB17}" presName="circ3Tx" presStyleLbl="revTx" presStyleIdx="0" presStyleCnt="0">
        <dgm:presLayoutVars>
          <dgm:chMax val="0"/>
          <dgm:chPref val="0"/>
          <dgm:bulletEnabled val="1"/>
        </dgm:presLayoutVars>
      </dgm:prSet>
      <dgm:spPr/>
    </dgm:pt>
  </dgm:ptLst>
  <dgm:cxnLst>
    <dgm:cxn modelId="{13A07B34-496C-491C-A163-78E4E6AC2E27}" srcId="{1A6769E0-AF86-4962-879C-A78B2615E8B1}" destId="{4B5CBFF5-2B85-4E9C-9D78-B8C7FE0D1445}" srcOrd="0" destOrd="0" parTransId="{72C94C64-BDDE-4FA3-BAF4-4D17BEBEF246}" sibTransId="{63EE669E-1870-4F77-8323-C1D882B64745}"/>
    <dgm:cxn modelId="{AD06923F-AC72-4889-B60D-A5563CBF56FE}" type="presOf" srcId="{03F61A98-A307-49D7-BF17-84C350EA75EE}" destId="{9A9EB67C-450B-4C44-8089-E570EB27DD90}" srcOrd="0" destOrd="0" presId="urn:microsoft.com/office/officeart/2005/8/layout/venn1"/>
    <dgm:cxn modelId="{9C36CA5C-05D9-4ABD-9597-AA7F8A4561E0}" type="presOf" srcId="{4B5CBFF5-2B85-4E9C-9D78-B8C7FE0D1445}" destId="{B9E70A98-29FA-43D1-85CB-04A65CF79567}" srcOrd="0" destOrd="0" presId="urn:microsoft.com/office/officeart/2005/8/layout/venn1"/>
    <dgm:cxn modelId="{26B4474B-0D0F-4629-B3B3-6ADE3D940DF3}" type="presOf" srcId="{4B5CBFF5-2B85-4E9C-9D78-B8C7FE0D1445}" destId="{58B49D43-8AC6-4EF0-AC19-0D3E41F39857}" srcOrd="1" destOrd="0" presId="urn:microsoft.com/office/officeart/2005/8/layout/venn1"/>
    <dgm:cxn modelId="{6AA27272-0D32-4ED9-9215-7A66378D6D21}" srcId="{1A6769E0-AF86-4962-879C-A78B2615E8B1}" destId="{C2CE3E3B-FCE0-48E7-B2D9-712E0212CB17}" srcOrd="2" destOrd="0" parTransId="{BEBD97F4-1291-420E-87D8-0A935E6A2803}" sibTransId="{2E20009D-309A-4882-8F34-5CA69A7C3027}"/>
    <dgm:cxn modelId="{5622A673-BDC8-4A26-94F8-08785E1159D2}" type="presOf" srcId="{1A6769E0-AF86-4962-879C-A78B2615E8B1}" destId="{FC96F9D7-8A2E-4FBD-A986-41F0AF91BC13}" srcOrd="0" destOrd="0" presId="urn:microsoft.com/office/officeart/2005/8/layout/venn1"/>
    <dgm:cxn modelId="{03485192-627D-4E02-B9DA-1A9B58D04B95}" type="presOf" srcId="{03F61A98-A307-49D7-BF17-84C350EA75EE}" destId="{A43801C3-E846-4B33-B1BB-8012E2F9BD18}" srcOrd="1" destOrd="0" presId="urn:microsoft.com/office/officeart/2005/8/layout/venn1"/>
    <dgm:cxn modelId="{C8E11C96-D512-4F0D-A90D-EF8BFFCAF08E}" type="presOf" srcId="{C2CE3E3B-FCE0-48E7-B2D9-712E0212CB17}" destId="{BCCFBD80-B495-4D99-AB0D-7FB5923D193E}" srcOrd="1" destOrd="0" presId="urn:microsoft.com/office/officeart/2005/8/layout/venn1"/>
    <dgm:cxn modelId="{1BCF9B9A-7E77-4FB3-9125-C915BDF60E55}" type="presOf" srcId="{C2CE3E3B-FCE0-48E7-B2D9-712E0212CB17}" destId="{5610BD77-078F-49E9-BD71-A95FC7067FFB}" srcOrd="0" destOrd="0" presId="urn:microsoft.com/office/officeart/2005/8/layout/venn1"/>
    <dgm:cxn modelId="{2BA0B9EE-D8D9-4925-99C6-E112B7C011E1}" srcId="{1A6769E0-AF86-4962-879C-A78B2615E8B1}" destId="{03F61A98-A307-49D7-BF17-84C350EA75EE}" srcOrd="1" destOrd="0" parTransId="{826A700E-E43B-43A3-9990-71D51ECCCC28}" sibTransId="{890532E8-8732-47A1-95CD-C7DF0A29E874}"/>
    <dgm:cxn modelId="{B3E6D59A-DF6C-4454-ACB8-B2B0E77A47BD}" type="presParOf" srcId="{FC96F9D7-8A2E-4FBD-A986-41F0AF91BC13}" destId="{B9E70A98-29FA-43D1-85CB-04A65CF79567}" srcOrd="0" destOrd="0" presId="urn:microsoft.com/office/officeart/2005/8/layout/venn1"/>
    <dgm:cxn modelId="{DD087BFA-6612-42C4-8086-0A8922834F12}" type="presParOf" srcId="{FC96F9D7-8A2E-4FBD-A986-41F0AF91BC13}" destId="{58B49D43-8AC6-4EF0-AC19-0D3E41F39857}" srcOrd="1" destOrd="0" presId="urn:microsoft.com/office/officeart/2005/8/layout/venn1"/>
    <dgm:cxn modelId="{21D5BACE-6231-44AD-9816-F81A85771941}" type="presParOf" srcId="{FC96F9D7-8A2E-4FBD-A986-41F0AF91BC13}" destId="{9A9EB67C-450B-4C44-8089-E570EB27DD90}" srcOrd="2" destOrd="0" presId="urn:microsoft.com/office/officeart/2005/8/layout/venn1"/>
    <dgm:cxn modelId="{51181CEE-40DC-421A-836B-47D48654E560}" type="presParOf" srcId="{FC96F9D7-8A2E-4FBD-A986-41F0AF91BC13}" destId="{A43801C3-E846-4B33-B1BB-8012E2F9BD18}" srcOrd="3" destOrd="0" presId="urn:microsoft.com/office/officeart/2005/8/layout/venn1"/>
    <dgm:cxn modelId="{4A441DFB-B35E-4B57-B276-0D3A46157E9E}" type="presParOf" srcId="{FC96F9D7-8A2E-4FBD-A986-41F0AF91BC13}" destId="{5610BD77-078F-49E9-BD71-A95FC7067FFB}" srcOrd="4" destOrd="0" presId="urn:microsoft.com/office/officeart/2005/8/layout/venn1"/>
    <dgm:cxn modelId="{1F3A8018-8BD8-4118-A156-658A3880B26B}" type="presParOf" srcId="{FC96F9D7-8A2E-4FBD-A986-41F0AF91BC13}" destId="{BCCFBD80-B495-4D99-AB0D-7FB5923D193E}"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70A98-29FA-43D1-85CB-04A65CF79567}">
      <dsp:nvSpPr>
        <dsp:cNvPr id="0" name=""/>
        <dsp:cNvSpPr/>
      </dsp:nvSpPr>
      <dsp:spPr>
        <a:xfrm>
          <a:off x="2438399" y="67733"/>
          <a:ext cx="3251200" cy="32512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955800">
            <a:lnSpc>
              <a:spcPct val="90000"/>
            </a:lnSpc>
            <a:spcBef>
              <a:spcPct val="0"/>
            </a:spcBef>
            <a:spcAft>
              <a:spcPct val="35000"/>
            </a:spcAft>
            <a:buNone/>
          </a:pPr>
          <a:r>
            <a:rPr lang="de-DE" sz="4400" kern="1200" dirty="0"/>
            <a:t>Ökonomie</a:t>
          </a:r>
        </a:p>
      </dsp:txBody>
      <dsp:txXfrm>
        <a:off x="2871893" y="636693"/>
        <a:ext cx="2384213" cy="1463040"/>
      </dsp:txXfrm>
    </dsp:sp>
    <dsp:sp modelId="{9A9EB67C-450B-4C44-8089-E570EB27DD90}">
      <dsp:nvSpPr>
        <dsp:cNvPr id="0" name=""/>
        <dsp:cNvSpPr/>
      </dsp:nvSpPr>
      <dsp:spPr>
        <a:xfrm>
          <a:off x="3611541" y="2099733"/>
          <a:ext cx="3251200" cy="32512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955800">
            <a:lnSpc>
              <a:spcPct val="90000"/>
            </a:lnSpc>
            <a:spcBef>
              <a:spcPct val="0"/>
            </a:spcBef>
            <a:spcAft>
              <a:spcPct val="35000"/>
            </a:spcAft>
            <a:buNone/>
          </a:pPr>
          <a:r>
            <a:rPr lang="de-DE" sz="4400" kern="1200" dirty="0"/>
            <a:t>Umwelt</a:t>
          </a:r>
        </a:p>
      </dsp:txBody>
      <dsp:txXfrm>
        <a:off x="4605866" y="2939626"/>
        <a:ext cx="1950720" cy="1788160"/>
      </dsp:txXfrm>
    </dsp:sp>
    <dsp:sp modelId="{5610BD77-078F-49E9-BD71-A95FC7067FFB}">
      <dsp:nvSpPr>
        <dsp:cNvPr id="0" name=""/>
        <dsp:cNvSpPr/>
      </dsp:nvSpPr>
      <dsp:spPr>
        <a:xfrm>
          <a:off x="1265258" y="2099733"/>
          <a:ext cx="3251200" cy="32512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955800">
            <a:lnSpc>
              <a:spcPct val="90000"/>
            </a:lnSpc>
            <a:spcBef>
              <a:spcPct val="0"/>
            </a:spcBef>
            <a:spcAft>
              <a:spcPct val="35000"/>
            </a:spcAft>
            <a:buNone/>
          </a:pPr>
          <a:r>
            <a:rPr lang="de-DE" sz="4400" kern="1200" dirty="0"/>
            <a:t>Hygiene</a:t>
          </a:r>
        </a:p>
      </dsp:txBody>
      <dsp:txXfrm>
        <a:off x="1571413" y="2939626"/>
        <a:ext cx="1950720" cy="17881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B65585-FDAF-4FC4-ABD4-A2C8ED5CB74B}" type="datetimeFigureOut">
              <a:rPr lang="de-DE" smtClean="0"/>
              <a:t>09.09.2023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6CB52-D6B2-4553-B0F7-14D3D0085FD9}" type="slidenum">
              <a:rPr lang="de-DE" smtClean="0"/>
              <a:t>‹Nr.›</a:t>
            </a:fld>
            <a:endParaRPr lang="de-DE"/>
          </a:p>
        </p:txBody>
      </p:sp>
    </p:spTree>
    <p:extLst>
      <p:ext uri="{BB962C8B-B14F-4D97-AF65-F5344CB8AC3E}">
        <p14:creationId xmlns:p14="http://schemas.microsoft.com/office/powerpoint/2010/main" val="47067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C542E72D-B99D-401B-A086-5FDECA1B0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5" name="Fußzeilenplatzhalter 4">
            <a:extLst>
              <a:ext uri="{FF2B5EF4-FFF2-40B4-BE49-F238E27FC236}">
                <a16:creationId xmlns:a16="http://schemas.microsoft.com/office/drawing/2014/main" id="{6F1DFE2F-2FC3-47F6-925F-E56F27D0B53C}"/>
              </a:ext>
            </a:extLst>
          </p:cNvPr>
          <p:cNvSpPr>
            <a:spLocks noGrp="1"/>
          </p:cNvSpPr>
          <p:nvPr>
            <p:ph type="ftr" sz="quarter" idx="11"/>
          </p:nvPr>
        </p:nvSpPr>
        <p:spPr/>
        <p:txBody>
          <a:bodyPr/>
          <a:lstStyle>
            <a:lvl1pPr>
              <a:defRPr/>
            </a:lvl1pPr>
          </a:lstStyle>
          <a:p>
            <a:r>
              <a:rPr lang="de-DE"/>
              <a:t>C</a:t>
            </a:r>
            <a:endParaRPr lang="de-DE" dirty="0"/>
          </a:p>
        </p:txBody>
      </p:sp>
      <p:sp>
        <p:nvSpPr>
          <p:cNvPr id="9" name="Titel 8">
            <a:extLst>
              <a:ext uri="{FF2B5EF4-FFF2-40B4-BE49-F238E27FC236}">
                <a16:creationId xmlns:a16="http://schemas.microsoft.com/office/drawing/2014/main" id="{178D6FD1-F042-43C6-B08D-487CC7C4F93D}"/>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2359463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3D4D7E-A69B-42E0-B5E9-64FD4FA2F2A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130973B-1C37-42D3-99D3-45559BC4FAF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a:extLst>
              <a:ext uri="{FF2B5EF4-FFF2-40B4-BE49-F238E27FC236}">
                <a16:creationId xmlns:a16="http://schemas.microsoft.com/office/drawing/2014/main" id="{200214D9-255E-46FA-A782-3C0128CD76FB}"/>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301186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32C1D52-7D68-413A-9CB0-E411BCE870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C1D0CA5-DB0F-424E-8217-02BB6740AE3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a:extLst>
              <a:ext uri="{FF2B5EF4-FFF2-40B4-BE49-F238E27FC236}">
                <a16:creationId xmlns:a16="http://schemas.microsoft.com/office/drawing/2014/main" id="{F0326D28-F184-4DE2-A32F-4C956F8F659D}"/>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305160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66D5D2-BD71-4667-80F1-9EF187B6198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2F170A1-4899-4953-AFF7-90559F799BA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a:extLst>
              <a:ext uri="{FF2B5EF4-FFF2-40B4-BE49-F238E27FC236}">
                <a16:creationId xmlns:a16="http://schemas.microsoft.com/office/drawing/2014/main" id="{AE218174-8DF0-45B3-A1C8-50F6D6CC8061}"/>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233644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1B5EEC-A601-406D-9EFD-665D848AB1F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499BE13-BD05-41AA-BA7F-40DD026BB1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7" name="Fußzeilenplatzhalter 6">
            <a:extLst>
              <a:ext uri="{FF2B5EF4-FFF2-40B4-BE49-F238E27FC236}">
                <a16:creationId xmlns:a16="http://schemas.microsoft.com/office/drawing/2014/main" id="{F620E27B-0432-4021-9DE9-CA72BBD2AE07}"/>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665835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F49CC1-D1A9-4A9A-9FF1-9C51CDFFFE0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F77EEF-E6FB-4704-A91D-640FC647EB7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A702095-D635-4B84-8724-27C59ADA6E3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Fußzeilenplatzhalter 7">
            <a:extLst>
              <a:ext uri="{FF2B5EF4-FFF2-40B4-BE49-F238E27FC236}">
                <a16:creationId xmlns:a16="http://schemas.microsoft.com/office/drawing/2014/main" id="{110BB05A-77A5-472F-90E3-76C910E1A0BE}"/>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16855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13CC57-7024-42B4-B6AB-DB9875E56FA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ABA6460-D50C-46C4-BB89-0C2905B76C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A40F662-093C-4AD4-A80B-15B73212033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2C5628E-9F41-4ED8-9385-95D21076BD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3668FA9-3729-428B-9C1D-83C04A0D899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Fußzeilenplatzhalter 9">
            <a:extLst>
              <a:ext uri="{FF2B5EF4-FFF2-40B4-BE49-F238E27FC236}">
                <a16:creationId xmlns:a16="http://schemas.microsoft.com/office/drawing/2014/main" id="{95CF973E-7F60-40F7-89EE-D00D93A73EF8}"/>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724565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72968-3C67-4CAF-A182-389A4AFCA330}"/>
              </a:ext>
            </a:extLst>
          </p:cNvPr>
          <p:cNvSpPr>
            <a:spLocks noGrp="1"/>
          </p:cNvSpPr>
          <p:nvPr>
            <p:ph type="title"/>
          </p:nvPr>
        </p:nvSpPr>
        <p:spPr/>
        <p:txBody>
          <a:bodyPr/>
          <a:lstStyle/>
          <a:p>
            <a:r>
              <a:rPr lang="de-DE"/>
              <a:t>Mastertitelformat bearbeiten</a:t>
            </a:r>
          </a:p>
        </p:txBody>
      </p:sp>
      <p:sp>
        <p:nvSpPr>
          <p:cNvPr id="6" name="Fußzeilenplatzhalter 5">
            <a:extLst>
              <a:ext uri="{FF2B5EF4-FFF2-40B4-BE49-F238E27FC236}">
                <a16:creationId xmlns:a16="http://schemas.microsoft.com/office/drawing/2014/main" id="{60529552-A9DE-48EF-83CE-61DA2538FEDF}"/>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288291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7979B4C3-84ED-4114-B5D7-AA90EB1ACB95}"/>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250342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9598E9-43CC-411D-9E85-9C4C19136FF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7BC1AF0-0829-4C3C-83E5-CFFF319A7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2C4814B-5E39-40F0-A57A-86F816559A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7">
            <a:extLst>
              <a:ext uri="{FF2B5EF4-FFF2-40B4-BE49-F238E27FC236}">
                <a16:creationId xmlns:a16="http://schemas.microsoft.com/office/drawing/2014/main" id="{2AC73E0F-127D-4723-979E-34AC11966041}"/>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348974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4AE04D-E0DE-41D0-BC4F-FD24E7BCC59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42271AE-4765-45F8-9143-CBF8013688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C13391B-84AF-4FCA-A961-D653B354D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7">
            <a:extLst>
              <a:ext uri="{FF2B5EF4-FFF2-40B4-BE49-F238E27FC236}">
                <a16:creationId xmlns:a16="http://schemas.microsoft.com/office/drawing/2014/main" id="{8B401FA7-BD06-42FA-BD43-D10FD088B49E}"/>
              </a:ext>
            </a:extLst>
          </p:cNvPr>
          <p:cNvSpPr>
            <a:spLocks noGrp="1"/>
          </p:cNvSpPr>
          <p:nvPr>
            <p:ph type="ftr" sz="quarter" idx="10"/>
          </p:nvPr>
        </p:nvSpPr>
        <p:spPr/>
        <p:txBody>
          <a:bodyPr/>
          <a:lstStyle/>
          <a:p>
            <a:r>
              <a:rPr lang="de-DE"/>
              <a:t>C</a:t>
            </a:r>
            <a:endParaRPr lang="de-DE" dirty="0"/>
          </a:p>
        </p:txBody>
      </p:sp>
    </p:spTree>
    <p:extLst>
      <p:ext uri="{BB962C8B-B14F-4D97-AF65-F5344CB8AC3E}">
        <p14:creationId xmlns:p14="http://schemas.microsoft.com/office/powerpoint/2010/main" val="229716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3000" t="14000" r="25000" b="4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0FE3EE4-79AA-4954-BF57-E06318CCAC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E4771A4-9BFD-4AB7-9B26-B0D6A50061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a:extLst>
              <a:ext uri="{FF2B5EF4-FFF2-40B4-BE49-F238E27FC236}">
                <a16:creationId xmlns:a16="http://schemas.microsoft.com/office/drawing/2014/main" id="{C9A916E4-B575-41B2-AE8C-11AD69E269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C</a:t>
            </a:r>
            <a:endParaRPr lang="de-DE" dirty="0"/>
          </a:p>
        </p:txBody>
      </p:sp>
      <p:pic>
        <p:nvPicPr>
          <p:cNvPr id="7" name="Grafik1">
            <a:extLst>
              <a:ext uri="{FF2B5EF4-FFF2-40B4-BE49-F238E27FC236}">
                <a16:creationId xmlns:a16="http://schemas.microsoft.com/office/drawing/2014/main" id="{B56E3A83-D071-4A46-AEE1-F6AD0E92942B}"/>
              </a:ext>
            </a:extLst>
          </p:cNvPr>
          <p:cNvPicPr>
            <a:picLocks noRot="1"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5" descr="C:\Users\Liliana\AppData\Local\Microsoft\Windows\Temporary Internet Files\Content.MSO\23CA6841.tmp">
            <a:extLst>
              <a:ext uri="{FF2B5EF4-FFF2-40B4-BE49-F238E27FC236}">
                <a16:creationId xmlns:a16="http://schemas.microsoft.com/office/drawing/2014/main" id="{4D7FAFB2-D040-47D5-9D71-537C9D797492}"/>
              </a:ext>
            </a:extLst>
          </p:cNvPr>
          <p:cNvPicPr>
            <a:picLocks noRot="1" noChangeArrowheads="1" noChangeShapeType="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415462" y="5831905"/>
            <a:ext cx="2505075"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1866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76A15C-8059-45CF-BA43-BD085426C428}"/>
              </a:ext>
            </a:extLst>
          </p:cNvPr>
          <p:cNvSpPr>
            <a:spLocks noGrp="1"/>
          </p:cNvSpPr>
          <p:nvPr>
            <p:ph type="title"/>
          </p:nvPr>
        </p:nvSpPr>
        <p:spPr>
          <a:xfrm>
            <a:off x="1524000" y="2286000"/>
            <a:ext cx="9144000" cy="2809875"/>
          </a:xfrm>
        </p:spPr>
        <p:txBody>
          <a:bodyPr>
            <a:normAutofit/>
          </a:bodyPr>
          <a:lstStyle/>
          <a:p>
            <a:pPr algn="ctr"/>
            <a:r>
              <a:rPr lang="de-DE" altLang="de-DE" dirty="0">
                <a:solidFill>
                  <a:schemeClr val="accent1">
                    <a:lumMod val="75000"/>
                  </a:schemeClr>
                </a:solidFill>
                <a:latin typeface="Arial" panose="020B0604020202020204" pitchFamily="34" charset="0"/>
              </a:rPr>
              <a:t>Die ausgewählten Aspekten des Umweltschutzes</a:t>
            </a:r>
            <a:br>
              <a:rPr lang="de-DE" altLang="de-DE" dirty="0">
                <a:solidFill>
                  <a:schemeClr val="accent1">
                    <a:lumMod val="75000"/>
                  </a:schemeClr>
                </a:solidFill>
                <a:latin typeface="Arial" panose="020B0604020202020204" pitchFamily="34" charset="0"/>
              </a:rPr>
            </a:br>
            <a:r>
              <a:rPr lang="de-DE" altLang="de-DE" sz="2400" dirty="0">
                <a:solidFill>
                  <a:schemeClr val="accent1">
                    <a:lumMod val="75000"/>
                  </a:schemeClr>
                </a:solidFill>
                <a:latin typeface="Arial" panose="020B0604020202020204" pitchFamily="34" charset="0"/>
              </a:rPr>
              <a:t>Dipl.-Ing. Detlef Reuter</a:t>
            </a:r>
            <a:endParaRPr lang="de-DE" dirty="0">
              <a:solidFill>
                <a:schemeClr val="accent1">
                  <a:lumMod val="75000"/>
                </a:schemeClr>
              </a:solidFill>
            </a:endParaRPr>
          </a:p>
        </p:txBody>
      </p:sp>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2286000"/>
            <a:ext cx="9144000" cy="2525697"/>
          </a:xfrm>
        </p:spPr>
        <p:txBody>
          <a:bodyPr/>
          <a:lstStyle/>
          <a:p>
            <a:br>
              <a:rPr lang="de-DE" dirty="0"/>
            </a:br>
            <a:endParaRPr lang="de-DE" dirty="0"/>
          </a:p>
          <a:p>
            <a:endParaRPr lang="de-DE" dirty="0"/>
          </a:p>
          <a:p>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9">
            <a:extLst>
              <a:ext uri="{FF2B5EF4-FFF2-40B4-BE49-F238E27FC236}">
                <a16:creationId xmlns:a16="http://schemas.microsoft.com/office/drawing/2014/main" id="{DD94C1D2-37CA-3FC4-8B30-D4FE6B62A3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0212" y="5784280"/>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elle 5">
            <a:extLst>
              <a:ext uri="{FF2B5EF4-FFF2-40B4-BE49-F238E27FC236}">
                <a16:creationId xmlns:a16="http://schemas.microsoft.com/office/drawing/2014/main" id="{D780FB9F-CE01-C5F7-9CB4-4D5E93D6865B}"/>
              </a:ext>
            </a:extLst>
          </p:cNvPr>
          <p:cNvGraphicFramePr>
            <a:graphicFrameLocks noGrp="1"/>
          </p:cNvGraphicFramePr>
          <p:nvPr>
            <p:extLst>
              <p:ext uri="{D42A27DB-BD31-4B8C-83A1-F6EECF244321}">
                <p14:modId xmlns:p14="http://schemas.microsoft.com/office/powerpoint/2010/main" val="1127320051"/>
              </p:ext>
            </p:extLst>
          </p:nvPr>
        </p:nvGraphicFramePr>
        <p:xfrm>
          <a:off x="1899943" y="5671567"/>
          <a:ext cx="6028055" cy="874713"/>
        </p:xfrm>
        <a:graphic>
          <a:graphicData uri="http://schemas.openxmlformats.org/drawingml/2006/table">
            <a:tbl>
              <a:tblPr firstRow="1" firstCol="1" bandRow="1">
                <a:tableStyleId>{5C22544A-7EE6-4342-B048-85BDC9FD1C3A}</a:tableStyleId>
              </a:tblPr>
              <a:tblGrid>
                <a:gridCol w="1223010">
                  <a:extLst>
                    <a:ext uri="{9D8B030D-6E8A-4147-A177-3AD203B41FA5}">
                      <a16:colId xmlns:a16="http://schemas.microsoft.com/office/drawing/2014/main" val="1700898101"/>
                    </a:ext>
                  </a:extLst>
                </a:gridCol>
                <a:gridCol w="4805045">
                  <a:extLst>
                    <a:ext uri="{9D8B030D-6E8A-4147-A177-3AD203B41FA5}">
                      <a16:colId xmlns:a16="http://schemas.microsoft.com/office/drawing/2014/main" val="1066702585"/>
                    </a:ext>
                  </a:extLst>
                </a:gridCol>
              </a:tblGrid>
              <a:tr h="0">
                <a:tc>
                  <a:txBody>
                    <a:bodyPr/>
                    <a:lstStyle/>
                    <a:p>
                      <a:pPr>
                        <a:lnSpc>
                          <a:spcPct val="115000"/>
                        </a:lnSpc>
                      </a:pPr>
                      <a:endParaRPr lang="de-DE"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GB" sz="900">
                          <a:effectLst/>
                        </a:rPr>
                        <a:t>MEDIC - The Attribution-ShareAlike, or CC-BY-SA, license builds upon the CC-BY by requiring that the user license any new products based on the original under identical terms (in addition to crediting the original author).</a:t>
                      </a:r>
                      <a:endParaRPr lang="de-D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21118643"/>
                  </a:ext>
                </a:extLst>
              </a:tr>
              <a:tr h="0">
                <a:tc gridSpan="2">
                  <a:txBody>
                    <a:bodyPr/>
                    <a:lstStyle/>
                    <a:p>
                      <a:pPr algn="ctr">
                        <a:lnSpc>
                          <a:spcPct val="115000"/>
                        </a:lnSpc>
                      </a:pPr>
                      <a:r>
                        <a:rPr lang="en-GB" sz="900" dirty="0">
                          <a:effectLst/>
                        </a:rPr>
                        <a:t>This project has been funded with support from the European Commission. This publication reflects the views only of the author, and the Commission cannot be held responsible for any use which may be made of the information contained therein.</a:t>
                      </a:r>
                      <a:endParaRPr lang="de-D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extLst>
                  <a:ext uri="{0D108BD9-81ED-4DB2-BD59-A6C34878D82A}">
                    <a16:rowId xmlns:a16="http://schemas.microsoft.com/office/drawing/2014/main" val="3879860489"/>
                  </a:ext>
                </a:extLst>
              </a:tr>
            </a:tbl>
          </a:graphicData>
        </a:graphic>
      </p:graphicFrame>
      <p:pic>
        <p:nvPicPr>
          <p:cNvPr id="1025" name="Grafik 1547959682" descr="http://www.aje.com/en/arc/dist/img/arc/CC-BY-SA.2f32e489.png">
            <a:extLst>
              <a:ext uri="{FF2B5EF4-FFF2-40B4-BE49-F238E27FC236}">
                <a16:creationId xmlns:a16="http://schemas.microsoft.com/office/drawing/2014/main" id="{890EC333-7D6D-9863-6F1E-1D6E1689BC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9309" y="5671726"/>
            <a:ext cx="107632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23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2286000"/>
            <a:ext cx="9144000" cy="4114800"/>
          </a:xfrm>
        </p:spPr>
        <p:txBody>
          <a:bodyPr/>
          <a:lstStyle/>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C19A6826-A8A2-485F-984E-EF05E0896A9A}"/>
              </a:ext>
            </a:extLst>
          </p:cNvPr>
          <p:cNvSpPr txBox="1"/>
          <p:nvPr/>
        </p:nvSpPr>
        <p:spPr>
          <a:xfrm>
            <a:off x="1313895" y="1154096"/>
            <a:ext cx="10446557" cy="4055534"/>
          </a:xfrm>
          <a:prstGeom prst="rect">
            <a:avLst/>
          </a:prstGeom>
          <a:noFill/>
        </p:spPr>
        <p:txBody>
          <a:bodyPr wrap="square" rtlCol="0">
            <a:spAutoFit/>
          </a:bodyPr>
          <a:lstStyle/>
          <a:p>
            <a:pPr>
              <a:lnSpc>
                <a:spcPct val="107000"/>
              </a:lnSpc>
              <a:spcAft>
                <a:spcPts val="800"/>
              </a:spcAft>
            </a:pPr>
            <a:r>
              <a:rPr lang="de-DE" sz="1800" b="1" dirty="0">
                <a:effectLst/>
                <a:ea typeface="Calibri" panose="020F0502020204030204" pitchFamily="34" charset="0"/>
                <a:cs typeface="Times New Roman" panose="02020603050405020304" pitchFamily="18" charset="0"/>
              </a:rPr>
              <a:t>Methode</a:t>
            </a:r>
            <a:endParaRPr lang="de-DE" sz="1800" dirty="0">
              <a:effectLst/>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ea typeface="Calibri" panose="020F0502020204030204" pitchFamily="34" charset="0"/>
                <a:cs typeface="Times New Roman" panose="02020603050405020304" pitchFamily="18" charset="0"/>
              </a:rPr>
              <a:t>Wählen Sie eines der folgenden Szenarien für Gruppendiskussionen:</a:t>
            </a:r>
          </a:p>
          <a:p>
            <a:pPr>
              <a:lnSpc>
                <a:spcPct val="107000"/>
              </a:lnSpc>
              <a:spcAft>
                <a:spcPts val="800"/>
              </a:spcAft>
            </a:pPr>
            <a:r>
              <a:rPr lang="de-DE" sz="1800" b="1" u="sng" dirty="0">
                <a:effectLst/>
                <a:ea typeface="Calibri" panose="020F0502020204030204" pitchFamily="34" charset="0"/>
                <a:cs typeface="Times New Roman" panose="02020603050405020304" pitchFamily="18" charset="0"/>
              </a:rPr>
              <a:t>Szenario 1 </a:t>
            </a:r>
            <a:endParaRPr lang="de-DE" sz="1800" b="1" dirty="0">
              <a:effectLst/>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ea typeface="Calibri" panose="020F0502020204030204" pitchFamily="34" charset="0"/>
                <a:cs typeface="Times New Roman" panose="02020603050405020304" pitchFamily="18" charset="0"/>
              </a:rPr>
              <a:t>Sie bemerken, dass eine Pflegekraft auf Ihrer Station die Papierhandtücher immer in den Klinikabfall wirft. Wie reagieren Sie? </a:t>
            </a:r>
          </a:p>
          <a:p>
            <a:pPr>
              <a:lnSpc>
                <a:spcPct val="107000"/>
              </a:lnSpc>
              <a:spcAft>
                <a:spcPts val="800"/>
              </a:spcAft>
            </a:pPr>
            <a:r>
              <a:rPr lang="de-DE" sz="1800" b="1" u="sng" dirty="0">
                <a:effectLst/>
                <a:ea typeface="Calibri" panose="020F0502020204030204" pitchFamily="34" charset="0"/>
                <a:cs typeface="Times New Roman" panose="02020603050405020304" pitchFamily="18" charset="0"/>
              </a:rPr>
              <a:t>Szenario 2</a:t>
            </a:r>
            <a:endParaRPr lang="de-DE" sz="1800" b="1" dirty="0">
              <a:effectLst/>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ea typeface="Calibri" panose="020F0502020204030204" pitchFamily="34" charset="0"/>
                <a:cs typeface="Times New Roman" panose="02020603050405020304" pitchFamily="18" charset="0"/>
              </a:rPr>
              <a:t>Sie bemerken, dass eine Ihrer MitschülerInnen ein offenes, aber unbenutztes Päckchen Tupfer in den Klinikabfall geworfen hat. Wie reagieren Sie?</a:t>
            </a:r>
          </a:p>
          <a:p>
            <a:pPr>
              <a:lnSpc>
                <a:spcPct val="107000"/>
              </a:lnSpc>
              <a:spcAft>
                <a:spcPts val="800"/>
              </a:spcAft>
            </a:pPr>
            <a:r>
              <a:rPr lang="de-DE" sz="1800" b="1" u="sng" dirty="0">
                <a:effectLst/>
                <a:ea typeface="Calibri" panose="020F0502020204030204" pitchFamily="34" charset="0"/>
                <a:cs typeface="Times New Roman" panose="02020603050405020304" pitchFamily="18" charset="0"/>
              </a:rPr>
              <a:t>Szenario 3 </a:t>
            </a:r>
            <a:endParaRPr lang="de-DE" sz="1800" b="1" dirty="0">
              <a:effectLst/>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ea typeface="Calibri" panose="020F0502020204030204" pitchFamily="34" charset="0"/>
                <a:cs typeface="Times New Roman" panose="02020603050405020304" pitchFamily="18" charset="0"/>
              </a:rPr>
              <a:t>Die Fachkraft für Infektionskontrolle verlangt von Ihnen, dass sie zum Bettwäschewechsel eines ungenutzten Bettes Handschuhe tragen. Wie reagieren Sie?</a:t>
            </a:r>
          </a:p>
        </p:txBody>
      </p:sp>
      <p:pic>
        <p:nvPicPr>
          <p:cNvPr id="5" name="Grafik 9">
            <a:extLst>
              <a:ext uri="{FF2B5EF4-FFF2-40B4-BE49-F238E27FC236}">
                <a16:creationId xmlns:a16="http://schemas.microsoft.com/office/drawing/2014/main" id="{B90B8F35-8AE1-AFDB-6886-69CF42CCFB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725" y="5930485"/>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192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2286000"/>
            <a:ext cx="9144000" cy="4114800"/>
          </a:xfrm>
        </p:spPr>
        <p:txBody>
          <a:bodyPr/>
          <a:lstStyle/>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1EEA7A54-E93F-4470-91A9-D7B68D4AF530}"/>
              </a:ext>
            </a:extLst>
          </p:cNvPr>
          <p:cNvSpPr txBox="1"/>
          <p:nvPr/>
        </p:nvSpPr>
        <p:spPr>
          <a:xfrm>
            <a:off x="1784413" y="1145219"/>
            <a:ext cx="9874045" cy="4801314"/>
          </a:xfrm>
          <a:prstGeom prst="rect">
            <a:avLst/>
          </a:prstGeom>
          <a:noFill/>
        </p:spPr>
        <p:txBody>
          <a:bodyPr wrap="square" rtlCol="0">
            <a:spAutoFit/>
          </a:bodyPr>
          <a:lstStyle/>
          <a:p>
            <a:r>
              <a:rPr lang="de-DE" b="1" dirty="0"/>
              <a:t>Thema 3: Gesunde (nachhaltige) Gemeinschaften</a:t>
            </a:r>
          </a:p>
          <a:p>
            <a:endParaRPr lang="de-DE" dirty="0"/>
          </a:p>
          <a:p>
            <a:r>
              <a:rPr lang="de-DE" dirty="0"/>
              <a:t>•Einheit:  Die Verbindung von psychischer Gesundheit und Natur: Auswirkungen von Grünflächen auf die (psychische) Gesundheit</a:t>
            </a:r>
          </a:p>
          <a:p>
            <a:r>
              <a:rPr lang="de-DE" dirty="0"/>
              <a:t>•Aktivität : Theoretisch</a:t>
            </a:r>
          </a:p>
          <a:p>
            <a:r>
              <a:rPr lang="de-DE" dirty="0"/>
              <a:t>Denken Sie an die Pflegeeinrichtung, in der Sie arbeiten.</a:t>
            </a:r>
          </a:p>
          <a:p>
            <a:r>
              <a:rPr lang="de-DE" dirty="0"/>
              <a:t>Welche Angebote gibt es zur Verbindung von Therapie, Wohlbefinden und Natur? Gibt es Möglichkeiten, direkten Kontakt zur Natur zu haben? Werden diese genutzt? Wenn Nein, warum nicht? Welche Angebote werden </a:t>
            </a:r>
            <a:r>
              <a:rPr lang="de-DE" dirty="0" err="1"/>
              <a:t>ge</a:t>
            </a:r>
            <a:r>
              <a:rPr lang="de-DE" dirty="0"/>
              <a:t>-macht? usw.</a:t>
            </a:r>
          </a:p>
          <a:p>
            <a:r>
              <a:rPr lang="de-DE" dirty="0"/>
              <a:t>	</a:t>
            </a:r>
          </a:p>
          <a:p>
            <a:r>
              <a:rPr lang="de-DE" dirty="0"/>
              <a:t>Oft scheitern Möglichkeiten an der Umsetzung, dabei könnte es so einfach sein – von der Bereitstellung von Zimmerpflanzen bis hin zu großen Gemüsegärten oder Aquarien für Rehabilitationseinrichtungen.</a:t>
            </a:r>
          </a:p>
          <a:p>
            <a:r>
              <a:rPr lang="de-DE" dirty="0"/>
              <a:t>Besprechen und diskutieren Sie als Gruppe, was Ihrer Meinung nach Hindernisse für die Einführung von Grünflächen für pflegebedürftige Menschen sein könnten. Überlegen Sie sich anschließend mögliche Lösungen, um diese zu überwinden! Gibt es irgendwelche Schritte, die Sie selbst unternehmen könnten, um Ideen umzusetzen?</a:t>
            </a:r>
          </a:p>
          <a:p>
            <a:endParaRPr lang="de-DE" dirty="0"/>
          </a:p>
        </p:txBody>
      </p:sp>
      <p:pic>
        <p:nvPicPr>
          <p:cNvPr id="5" name="Grafik 9">
            <a:extLst>
              <a:ext uri="{FF2B5EF4-FFF2-40B4-BE49-F238E27FC236}">
                <a16:creationId xmlns:a16="http://schemas.microsoft.com/office/drawing/2014/main" id="{65456943-1AE9-A741-9DE6-B8CEC821B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725" y="5930485"/>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2224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2286000"/>
            <a:ext cx="9144000" cy="4114800"/>
          </a:xfrm>
        </p:spPr>
        <p:txBody>
          <a:bodyPr/>
          <a:lstStyle/>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B3077BA8-6884-4896-A918-13740D8BF243}"/>
              </a:ext>
            </a:extLst>
          </p:cNvPr>
          <p:cNvSpPr txBox="1"/>
          <p:nvPr/>
        </p:nvSpPr>
        <p:spPr>
          <a:xfrm>
            <a:off x="615636" y="1162975"/>
            <a:ext cx="11042822" cy="1365438"/>
          </a:xfrm>
          <a:prstGeom prst="rect">
            <a:avLst/>
          </a:prstGeom>
          <a:noFill/>
        </p:spPr>
        <p:txBody>
          <a:bodyPr wrap="square" rtlCol="0">
            <a:spAutoFit/>
          </a:bodyPr>
          <a:lstStyle/>
          <a:p>
            <a:pPr algn="just">
              <a:lnSpc>
                <a:spcPct val="107000"/>
              </a:lnSpc>
              <a:spcAft>
                <a:spcPts val="800"/>
              </a:spcAft>
            </a:pPr>
            <a:r>
              <a:rPr lang="de-AT" sz="1800" b="1" dirty="0">
                <a:effectLst/>
                <a:ea typeface="Calibri" panose="020F0502020204030204" pitchFamily="34" charset="0"/>
                <a:cs typeface="Times New Roman" panose="02020603050405020304" pitchFamily="18" charset="0"/>
              </a:rPr>
              <a:t>BNE in der Berufsbildung</a:t>
            </a:r>
            <a:endParaRPr lang="de-DE"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de-DE" sz="1800" dirty="0">
                <a:solidFill>
                  <a:srgbClr val="222222"/>
                </a:solidFill>
                <a:effectLst/>
                <a:ea typeface="Calibri" panose="020F0502020204030204" pitchFamily="34" charset="0"/>
                <a:cs typeface="Times New Roman" panose="02020603050405020304" pitchFamily="18" charset="0"/>
              </a:rPr>
              <a:t>Der Berufsbildung </a:t>
            </a:r>
            <a:r>
              <a:rPr lang="de-DE" sz="1800" i="1" dirty="0">
                <a:solidFill>
                  <a:srgbClr val="222222"/>
                </a:solidFill>
                <a:effectLst/>
                <a:ea typeface="Calibri" panose="020F0502020204030204" pitchFamily="34" charset="0"/>
                <a:cs typeface="Times New Roman" panose="02020603050405020304" pitchFamily="18" charset="0"/>
              </a:rPr>
              <a:t>„kommt aufgrund ihrer betrieblichen Verortung in besonderer Weise eine transformative Rolle für eine auf nachhaltige Entwicklung ausgerichtete Wirtschaftsweise mit Blick auf die Agenda 2030 und die dort angestrebten nachhaltigen Entwicklungsziele (SDGs) zu.“ (BMBF 2017, S. 41)</a:t>
            </a:r>
            <a:endParaRPr lang="de-DE" sz="1800" dirty="0">
              <a:effectLst/>
              <a:ea typeface="Calibri" panose="020F0502020204030204" pitchFamily="34" charset="0"/>
              <a:cs typeface="Times New Roman" panose="02020603050405020304" pitchFamily="18" charset="0"/>
            </a:endParaRPr>
          </a:p>
        </p:txBody>
      </p:sp>
      <p:sp>
        <p:nvSpPr>
          <p:cNvPr id="5" name="Textfeld 4">
            <a:extLst>
              <a:ext uri="{FF2B5EF4-FFF2-40B4-BE49-F238E27FC236}">
                <a16:creationId xmlns:a16="http://schemas.microsoft.com/office/drawing/2014/main" id="{286BD578-AEA4-401B-B89D-1CE212CD844A}"/>
              </a:ext>
            </a:extLst>
          </p:cNvPr>
          <p:cNvSpPr txBox="1"/>
          <p:nvPr/>
        </p:nvSpPr>
        <p:spPr>
          <a:xfrm>
            <a:off x="3980563" y="2663298"/>
            <a:ext cx="4101957" cy="407035"/>
          </a:xfrm>
          <a:prstGeom prst="rect">
            <a:avLst/>
          </a:prstGeom>
          <a:noFill/>
        </p:spPr>
        <p:txBody>
          <a:bodyPr wrap="none" rtlCol="0">
            <a:spAutoFit/>
          </a:bodyPr>
          <a:lstStyle/>
          <a:p>
            <a:pPr algn="just">
              <a:lnSpc>
                <a:spcPct val="107000"/>
              </a:lnSpc>
              <a:spcAft>
                <a:spcPts val="800"/>
              </a:spcAft>
            </a:pPr>
            <a:r>
              <a:rPr lang="de-AT" sz="2000" b="1" dirty="0">
                <a:effectLst/>
                <a:ea typeface="Calibri" panose="020F0502020204030204" pitchFamily="34" charset="0"/>
                <a:cs typeface="Times New Roman" panose="02020603050405020304" pitchFamily="18" charset="0"/>
              </a:rPr>
              <a:t>Neue Kompetenzen braucht die Welt</a:t>
            </a:r>
            <a:endParaRPr lang="de-DE" sz="2000" dirty="0">
              <a:effectLst/>
              <a:ea typeface="Calibri" panose="020F0502020204030204" pitchFamily="34" charset="0"/>
              <a:cs typeface="Times New Roman" panose="02020603050405020304" pitchFamily="18" charset="0"/>
            </a:endParaRPr>
          </a:p>
        </p:txBody>
      </p:sp>
      <p:sp>
        <p:nvSpPr>
          <p:cNvPr id="6" name="Textfeld 5">
            <a:extLst>
              <a:ext uri="{FF2B5EF4-FFF2-40B4-BE49-F238E27FC236}">
                <a16:creationId xmlns:a16="http://schemas.microsoft.com/office/drawing/2014/main" id="{F37B335D-356A-4648-8DA5-4D267A066676}"/>
              </a:ext>
            </a:extLst>
          </p:cNvPr>
          <p:cNvSpPr txBox="1"/>
          <p:nvPr/>
        </p:nvSpPr>
        <p:spPr>
          <a:xfrm>
            <a:off x="715224" y="3710866"/>
            <a:ext cx="10873212" cy="1262846"/>
          </a:xfrm>
          <a:prstGeom prst="rect">
            <a:avLst/>
          </a:prstGeom>
          <a:noFill/>
        </p:spPr>
        <p:txBody>
          <a:bodyPr wrap="square" rtlCol="0">
            <a:spAutoFit/>
          </a:bodyPr>
          <a:lstStyle/>
          <a:p>
            <a:pPr algn="just">
              <a:lnSpc>
                <a:spcPct val="107000"/>
              </a:lnSpc>
              <a:spcAft>
                <a:spcPts val="800"/>
              </a:spcAft>
            </a:pPr>
            <a:r>
              <a:rPr lang="de-AT" dirty="0">
                <a:effectLst/>
                <a:ea typeface="Calibri" panose="020F0502020204030204" pitchFamily="34" charset="0"/>
                <a:cs typeface="Times New Roman" panose="02020603050405020304" pitchFamily="18" charset="0"/>
              </a:rPr>
              <a:t>Das Nachhaltigkeitsthema ist Menschen kognitiv besonders schwer zugänglich, weil viele Prozesse in der Natur menschlichen Lernprozessen entgegenstehen: Menschen lernen aufgrund von Erfahrung und insbesondere aus Fehlern. Langfristige, komplexe Entwicklungen verschließen sich dem Lernen aus Erfahrung innerhalb einer Generation</a:t>
            </a:r>
            <a:r>
              <a:rPr lang="de-AT" sz="1800" dirty="0">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Grafik 9">
            <a:extLst>
              <a:ext uri="{FF2B5EF4-FFF2-40B4-BE49-F238E27FC236}">
                <a16:creationId xmlns:a16="http://schemas.microsoft.com/office/drawing/2014/main" id="{F688F6CD-620F-8ED6-7500-013A23A9D4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725" y="5930485"/>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2390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76A15C-8059-45CF-BA43-BD085426C428}"/>
              </a:ext>
            </a:extLst>
          </p:cNvPr>
          <p:cNvSpPr>
            <a:spLocks noGrp="1"/>
          </p:cNvSpPr>
          <p:nvPr>
            <p:ph type="title"/>
          </p:nvPr>
        </p:nvSpPr>
        <p:spPr>
          <a:xfrm>
            <a:off x="1524000" y="2286000"/>
            <a:ext cx="9144000" cy="2809875"/>
          </a:xfrm>
        </p:spPr>
        <p:txBody>
          <a:bodyPr>
            <a:normAutofit/>
          </a:bodyPr>
          <a:lstStyle/>
          <a:p>
            <a:r>
              <a:rPr lang="de-DE" altLang="de-DE" dirty="0">
                <a:latin typeface="Arial" panose="020B0604020202020204" pitchFamily="34" charset="0"/>
              </a:rPr>
              <a:t>Danke für Ihre Aufmerksamkeit</a:t>
            </a:r>
            <a:br>
              <a:rPr lang="de-DE" altLang="de-DE" dirty="0">
                <a:latin typeface="Arial" panose="020B0604020202020204" pitchFamily="34" charset="0"/>
              </a:rPr>
            </a:br>
            <a:br>
              <a:rPr lang="de-DE" altLang="de-DE" dirty="0">
                <a:latin typeface="Arial" panose="020B0604020202020204" pitchFamily="34" charset="0"/>
              </a:rPr>
            </a:br>
            <a:r>
              <a:rPr lang="en-US" altLang="de-DE" dirty="0">
                <a:solidFill>
                  <a:schemeClr val="accent1"/>
                </a:solidFill>
                <a:latin typeface="Arial" panose="020B0604020202020204" pitchFamily="34" charset="0"/>
              </a:rPr>
              <a:t>Thank you for your attention</a:t>
            </a:r>
            <a:endParaRPr lang="de-DE" dirty="0">
              <a:solidFill>
                <a:schemeClr val="accent1"/>
              </a:solidFill>
            </a:endParaRPr>
          </a:p>
        </p:txBody>
      </p:sp>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866078" y="1527717"/>
            <a:ext cx="9144000" cy="4114800"/>
          </a:xfrm>
        </p:spPr>
        <p:txBody>
          <a:bodyPr/>
          <a:lstStyle/>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9">
            <a:extLst>
              <a:ext uri="{FF2B5EF4-FFF2-40B4-BE49-F238E27FC236}">
                <a16:creationId xmlns:a16="http://schemas.microsoft.com/office/drawing/2014/main" id="{D309EB0C-3F17-92F4-389D-D87C514864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725" y="5930485"/>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49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Diagramm 6">
            <a:extLst>
              <a:ext uri="{FF2B5EF4-FFF2-40B4-BE49-F238E27FC236}">
                <a16:creationId xmlns:a16="http://schemas.microsoft.com/office/drawing/2014/main" id="{FA9CF0AE-C865-4D1E-B456-AAD1455D82E1}"/>
              </a:ext>
            </a:extLst>
          </p:cNvPr>
          <p:cNvGraphicFramePr/>
          <p:nvPr>
            <p:extLst>
              <p:ext uri="{D42A27DB-BD31-4B8C-83A1-F6EECF244321}">
                <p14:modId xmlns:p14="http://schemas.microsoft.com/office/powerpoint/2010/main" val="52556790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Grafik 9">
            <a:extLst>
              <a:ext uri="{FF2B5EF4-FFF2-40B4-BE49-F238E27FC236}">
                <a16:creationId xmlns:a16="http://schemas.microsoft.com/office/drawing/2014/main" id="{81827B8B-F0FE-B8E1-A723-AEF0BB4FC63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20212" y="5784280"/>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4394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76A15C-8059-45CF-BA43-BD085426C428}"/>
              </a:ext>
            </a:extLst>
          </p:cNvPr>
          <p:cNvSpPr>
            <a:spLocks noGrp="1"/>
          </p:cNvSpPr>
          <p:nvPr>
            <p:ph type="title"/>
          </p:nvPr>
        </p:nvSpPr>
        <p:spPr>
          <a:xfrm>
            <a:off x="1524000" y="2286000"/>
            <a:ext cx="9144000" cy="2809875"/>
          </a:xfrm>
        </p:spPr>
        <p:txBody>
          <a:bodyPr>
            <a:normAutofit/>
          </a:bodyPr>
          <a:lstStyle/>
          <a:p>
            <a:br>
              <a:rPr lang="de-DE" altLang="de-DE" dirty="0">
                <a:latin typeface="Arial" panose="020B0604020202020204" pitchFamily="34" charset="0"/>
              </a:rPr>
            </a:br>
            <a:endParaRPr lang="de-DE" dirty="0">
              <a:solidFill>
                <a:schemeClr val="accent1"/>
              </a:solidFill>
            </a:endParaRPr>
          </a:p>
        </p:txBody>
      </p:sp>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1664561"/>
            <a:ext cx="9144000" cy="4114800"/>
          </a:xfrm>
        </p:spPr>
        <p:txBody>
          <a:bodyPr>
            <a:normAutofit fontScale="85000" lnSpcReduction="20000"/>
          </a:bodyPr>
          <a:lstStyle/>
          <a:p>
            <a:pPr algn="just">
              <a:lnSpc>
                <a:spcPct val="107000"/>
              </a:lnSpc>
              <a:spcAft>
                <a:spcPts val="600"/>
              </a:spcAft>
            </a:pPr>
            <a:r>
              <a:rPr lang="de-DE" sz="2100" b="1" dirty="0">
                <a:solidFill>
                  <a:srgbClr val="222222"/>
                </a:solidFill>
                <a:effectLst/>
                <a:ea typeface="Calibri" panose="020F0502020204030204" pitchFamily="34" charset="0"/>
                <a:cs typeface="Times New Roman" panose="02020603050405020304" pitchFamily="18" charset="0"/>
              </a:rPr>
              <a:t>Beim Umgang mit Ressourcen, </a:t>
            </a:r>
            <a:r>
              <a:rPr lang="de-AT" sz="2100" b="1" dirty="0">
                <a:solidFill>
                  <a:srgbClr val="222222"/>
                </a:solidFill>
                <a:effectLst/>
                <a:ea typeface="Calibri" panose="020F0502020204030204" pitchFamily="34" charset="0"/>
                <a:cs typeface="Times New Roman" panose="02020603050405020304" pitchFamily="18" charset="0"/>
              </a:rPr>
              <a:t>die in Pflegeeinrichtungen zum Einsatz kommen, gilt es:</a:t>
            </a:r>
            <a:endParaRPr lang="de-DE" sz="2100" b="1"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de-DE" sz="2100" dirty="0">
                <a:solidFill>
                  <a:srgbClr val="222222"/>
                </a:solidFill>
                <a:effectLst/>
                <a:ea typeface="Calibri" panose="020F0502020204030204" pitchFamily="34" charset="0"/>
                <a:cs typeface="Times New Roman" panose="02020603050405020304" pitchFamily="18" charset="0"/>
              </a:rPr>
              <a:t>auf Sparsamkeit und Effizienz zu achten,</a:t>
            </a:r>
            <a:endParaRPr lang="de-DE" sz="2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de-DE" sz="2100" dirty="0">
                <a:solidFill>
                  <a:srgbClr val="222222"/>
                </a:solidFill>
                <a:effectLst/>
                <a:ea typeface="Calibri" panose="020F0502020204030204" pitchFamily="34" charset="0"/>
                <a:cs typeface="Times New Roman" panose="02020603050405020304" pitchFamily="18" charset="0"/>
              </a:rPr>
              <a:t>den Gedanken der Kreislaufwirtschaft zu stärken,</a:t>
            </a:r>
            <a:endParaRPr lang="de-DE" sz="2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de-DE" sz="2100" dirty="0">
                <a:solidFill>
                  <a:srgbClr val="222222"/>
                </a:solidFill>
                <a:effectLst/>
                <a:ea typeface="Calibri" panose="020F0502020204030204" pitchFamily="34" charset="0"/>
                <a:cs typeface="Times New Roman" panose="02020603050405020304" pitchFamily="18" charset="0"/>
              </a:rPr>
              <a:t>umwelt- und gesundheitsbelastende Emissionen und Abfälle zu reduzieren,</a:t>
            </a:r>
            <a:endParaRPr lang="de-DE" sz="2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de-DE" sz="2100" dirty="0">
                <a:solidFill>
                  <a:srgbClr val="222222"/>
                </a:solidFill>
                <a:effectLst/>
                <a:ea typeface="Calibri" panose="020F0502020204030204" pitchFamily="34" charset="0"/>
                <a:cs typeface="Times New Roman" panose="02020603050405020304" pitchFamily="18" charset="0"/>
              </a:rPr>
              <a:t>die vorhandene Ausstattung zu optimieren und Projekte und Baumaßnahmen nach ihren umweltrelevanten Auswirkungen zu beurteilen,</a:t>
            </a:r>
            <a:endParaRPr lang="de-DE" sz="2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de-DE" sz="2100" dirty="0">
                <a:solidFill>
                  <a:srgbClr val="222222"/>
                </a:solidFill>
                <a:effectLst/>
                <a:ea typeface="Calibri" panose="020F0502020204030204" pitchFamily="34" charset="0"/>
                <a:cs typeface="Times New Roman" panose="02020603050405020304" pitchFamily="18" charset="0"/>
              </a:rPr>
              <a:t>bei der Beschaffung und Entsorgung ökologische Gesichtspunkte zu berücksichtigen,</a:t>
            </a:r>
            <a:endParaRPr lang="de-DE" sz="21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de-DE" sz="2100" dirty="0">
                <a:solidFill>
                  <a:srgbClr val="222222"/>
                </a:solidFill>
                <a:effectLst/>
                <a:ea typeface="Calibri" panose="020F0502020204030204" pitchFamily="34" charset="0"/>
                <a:cs typeface="Times New Roman" panose="02020603050405020304" pitchFamily="18" charset="0"/>
              </a:rPr>
              <a:t>alle Stoff- und Ressourcenströme zu dokumentieren und zu überwachen.</a:t>
            </a:r>
            <a:endParaRPr lang="de-DE" sz="2100" dirty="0">
              <a:effectLst/>
              <a:ea typeface="Calibri" panose="020F0502020204030204" pitchFamily="34" charset="0"/>
              <a:cs typeface="Times New Roman" panose="02020603050405020304" pitchFamily="18" charset="0"/>
            </a:endParaRPr>
          </a:p>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Grafik 9">
            <a:extLst>
              <a:ext uri="{FF2B5EF4-FFF2-40B4-BE49-F238E27FC236}">
                <a16:creationId xmlns:a16="http://schemas.microsoft.com/office/drawing/2014/main" id="{43459772-C4C4-50CA-BC2C-77F5C754FE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0212" y="5784280"/>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831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1602421"/>
            <a:ext cx="9144000" cy="4114800"/>
          </a:xfrm>
        </p:spPr>
        <p:txBody>
          <a:bodyPr>
            <a:normAutofit fontScale="62500" lnSpcReduction="20000"/>
          </a:bodyPr>
          <a:lstStyle/>
          <a:p>
            <a:pPr algn="just">
              <a:lnSpc>
                <a:spcPct val="107000"/>
              </a:lnSpc>
              <a:spcAft>
                <a:spcPts val="600"/>
              </a:spcAft>
            </a:pPr>
            <a:r>
              <a:rPr lang="de-AT" sz="2900" b="1" dirty="0">
                <a:solidFill>
                  <a:srgbClr val="222222"/>
                </a:solidFill>
                <a:effectLst/>
                <a:ea typeface="Calibri" panose="020F0502020204030204" pitchFamily="34" charset="0"/>
                <a:cs typeface="Times New Roman" panose="02020603050405020304" pitchFamily="18" charset="0"/>
              </a:rPr>
              <a:t>1. Energie und Wasser</a:t>
            </a:r>
            <a:endParaRPr lang="de-DE" sz="2900" b="1"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fr-FR" sz="2600" dirty="0" err="1">
                <a:solidFill>
                  <a:srgbClr val="222222"/>
                </a:solidFill>
                <a:effectLst/>
                <a:ea typeface="Calibri" panose="020F0502020204030204" pitchFamily="34" charset="0"/>
                <a:cs typeface="Times New Roman" panose="02020603050405020304" pitchFamily="18" charset="0"/>
              </a:rPr>
              <a:t>Umweltfreundlich</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zur</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Arbeit</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kommen</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Sie</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können</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Fahrgemeinschaften</a:t>
            </a:r>
            <a:r>
              <a:rPr lang="fr-FR" sz="2600" dirty="0">
                <a:solidFill>
                  <a:srgbClr val="222222"/>
                </a:solidFill>
                <a:effectLst/>
                <a:ea typeface="Calibri" panose="020F0502020204030204" pitchFamily="34" charset="0"/>
                <a:cs typeface="Times New Roman" panose="02020603050405020304" pitchFamily="18" charset="0"/>
              </a:rPr>
              <a:t> mit </a:t>
            </a:r>
            <a:r>
              <a:rPr lang="fr-FR" sz="2600" dirty="0" err="1">
                <a:solidFill>
                  <a:srgbClr val="222222"/>
                </a:solidFill>
                <a:effectLst/>
                <a:ea typeface="Calibri" panose="020F0502020204030204" pitchFamily="34" charset="0"/>
                <a:cs typeface="Times New Roman" panose="02020603050405020304" pitchFamily="18" charset="0"/>
              </a:rPr>
              <a:t>Kollegen</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bilden</a:t>
            </a:r>
            <a:r>
              <a:rPr lang="fr-FR" sz="2600" dirty="0">
                <a:solidFill>
                  <a:srgbClr val="222222"/>
                </a:solidFill>
                <a:effectLst/>
                <a:ea typeface="Calibri" panose="020F0502020204030204" pitchFamily="34" charset="0"/>
                <a:cs typeface="Times New Roman" panose="02020603050405020304" pitchFamily="18" charset="0"/>
              </a:rPr>
              <a:t>, den ÖPNV </a:t>
            </a:r>
            <a:r>
              <a:rPr lang="fr-FR" sz="2600" dirty="0" err="1">
                <a:solidFill>
                  <a:srgbClr val="222222"/>
                </a:solidFill>
                <a:effectLst/>
                <a:ea typeface="Calibri" panose="020F0502020204030204" pitchFamily="34" charset="0"/>
                <a:cs typeface="Times New Roman" panose="02020603050405020304" pitchFamily="18" charset="0"/>
              </a:rPr>
              <a:t>nutzen</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oder</a:t>
            </a:r>
            <a:r>
              <a:rPr lang="fr-FR" sz="2600" dirty="0">
                <a:solidFill>
                  <a:srgbClr val="222222"/>
                </a:solidFill>
                <a:effectLst/>
                <a:ea typeface="Calibri" panose="020F0502020204030204" pitchFamily="34" charset="0"/>
                <a:cs typeface="Times New Roman" panose="02020603050405020304" pitchFamily="18" charset="0"/>
              </a:rPr>
              <a:t> mit </a:t>
            </a:r>
            <a:r>
              <a:rPr lang="fr-FR" sz="2600" dirty="0" err="1">
                <a:solidFill>
                  <a:srgbClr val="222222"/>
                </a:solidFill>
                <a:effectLst/>
                <a:ea typeface="Calibri" panose="020F0502020204030204" pitchFamily="34" charset="0"/>
                <a:cs typeface="Times New Roman" panose="02020603050405020304" pitchFamily="18" charset="0"/>
              </a:rPr>
              <a:t>dem</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Fahrrad</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zum</a:t>
            </a:r>
            <a:r>
              <a:rPr lang="fr-FR" sz="2600" dirty="0">
                <a:solidFill>
                  <a:srgbClr val="222222"/>
                </a:solidFill>
                <a:effectLst/>
                <a:ea typeface="Calibri" panose="020F0502020204030204" pitchFamily="34" charset="0"/>
                <a:cs typeface="Times New Roman" panose="02020603050405020304" pitchFamily="18" charset="0"/>
              </a:rPr>
              <a:t> Heim/ </a:t>
            </a:r>
            <a:r>
              <a:rPr lang="fr-FR" sz="2600" dirty="0" err="1">
                <a:solidFill>
                  <a:srgbClr val="222222"/>
                </a:solidFill>
                <a:effectLst/>
                <a:ea typeface="Calibri" panose="020F0502020204030204" pitchFamily="34" charset="0"/>
                <a:cs typeface="Times New Roman" panose="02020603050405020304" pitchFamily="18" charset="0"/>
              </a:rPr>
              <a:t>Klinik</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fahren</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um</a:t>
            </a:r>
            <a:r>
              <a:rPr lang="fr-FR" sz="2600" dirty="0">
                <a:solidFill>
                  <a:srgbClr val="222222"/>
                </a:solidFill>
                <a:effectLst/>
                <a:ea typeface="Calibri" panose="020F0502020204030204" pitchFamily="34" charset="0"/>
                <a:cs typeface="Times New Roman" panose="02020603050405020304" pitchFamily="18" charset="0"/>
              </a:rPr>
              <a:t> den CO</a:t>
            </a:r>
            <a:r>
              <a:rPr lang="fr-FR" sz="2600" baseline="-25000" dirty="0">
                <a:solidFill>
                  <a:srgbClr val="222222"/>
                </a:solidFill>
                <a:effectLst/>
                <a:ea typeface="Calibri" panose="020F0502020204030204" pitchFamily="34" charset="0"/>
                <a:cs typeface="Times New Roman" panose="02020603050405020304" pitchFamily="18" charset="0"/>
              </a:rPr>
              <a:t>2</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Ausstoß</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zu</a:t>
            </a:r>
            <a:r>
              <a:rPr lang="fr-FR" sz="2600" dirty="0">
                <a:solidFill>
                  <a:srgbClr val="222222"/>
                </a:solidFill>
                <a:effectLst/>
                <a:ea typeface="Calibri" panose="020F0502020204030204" pitchFamily="34" charset="0"/>
                <a:cs typeface="Times New Roman" panose="02020603050405020304" pitchFamily="18" charset="0"/>
              </a:rPr>
              <a:t> </a:t>
            </a:r>
            <a:r>
              <a:rPr lang="fr-FR" sz="2600" dirty="0" err="1">
                <a:solidFill>
                  <a:srgbClr val="222222"/>
                </a:solidFill>
                <a:effectLst/>
                <a:ea typeface="Calibri" panose="020F0502020204030204" pitchFamily="34" charset="0"/>
                <a:cs typeface="Times New Roman" panose="02020603050405020304" pitchFamily="18" charset="0"/>
              </a:rPr>
              <a:t>senken</a:t>
            </a:r>
            <a:r>
              <a:rPr lang="fr-FR" sz="2600" dirty="0">
                <a:solidFill>
                  <a:srgbClr val="222222"/>
                </a:solidFill>
                <a:effectLst/>
                <a:ea typeface="Calibri" panose="020F0502020204030204" pitchFamily="34" charset="0"/>
                <a:cs typeface="Times New Roman" panose="02020603050405020304" pitchFamily="18" charset="0"/>
              </a:rPr>
              <a:t>.</a:t>
            </a:r>
            <a:endParaRPr lang="de-DE" sz="26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fr-FR" sz="2900" dirty="0">
                <a:solidFill>
                  <a:srgbClr val="222222"/>
                </a:solidFill>
                <a:effectLst/>
                <a:ea typeface="Calibri" panose="020F0502020204030204" pitchFamily="34" charset="0"/>
                <a:cs typeface="Times New Roman" panose="02020603050405020304" pitchFamily="18" charset="0"/>
              </a:rPr>
              <a:t>An der </a:t>
            </a:r>
            <a:r>
              <a:rPr lang="fr-FR" sz="2900" dirty="0" err="1">
                <a:solidFill>
                  <a:srgbClr val="222222"/>
                </a:solidFill>
                <a:effectLst/>
                <a:ea typeface="Calibri" panose="020F0502020204030204" pitchFamily="34" charset="0"/>
                <a:cs typeface="Times New Roman" panose="02020603050405020304" pitchFamily="18" charset="0"/>
              </a:rPr>
              <a:t>Arbeitsstelle</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angekommen</a:t>
            </a:r>
            <a:r>
              <a:rPr lang="fr-FR" sz="2900" dirty="0">
                <a:solidFill>
                  <a:srgbClr val="222222"/>
                </a:solidFill>
                <a:effectLst/>
                <a:ea typeface="Calibri" panose="020F0502020204030204" pitchFamily="34" charset="0"/>
                <a:cs typeface="Times New Roman" panose="02020603050405020304" pitchFamily="18" charset="0"/>
              </a:rPr>
              <a:t>, die </a:t>
            </a:r>
            <a:r>
              <a:rPr lang="fr-FR" sz="2900" dirty="0" err="1">
                <a:solidFill>
                  <a:srgbClr val="222222"/>
                </a:solidFill>
                <a:effectLst/>
                <a:ea typeface="Calibri" panose="020F0502020204030204" pitchFamily="34" charset="0"/>
                <a:cs typeface="Times New Roman" panose="02020603050405020304" pitchFamily="18" charset="0"/>
              </a:rPr>
              <a:t>Möglichkeiten</a:t>
            </a:r>
            <a:r>
              <a:rPr lang="fr-FR" sz="2900" dirty="0">
                <a:solidFill>
                  <a:srgbClr val="222222"/>
                </a:solidFill>
                <a:effectLst/>
                <a:ea typeface="Calibri" panose="020F0502020204030204" pitchFamily="34" charset="0"/>
                <a:cs typeface="Times New Roman" panose="02020603050405020304" pitchFamily="18" charset="0"/>
              </a:rPr>
              <a:t> der </a:t>
            </a:r>
            <a:r>
              <a:rPr lang="fr-FR" sz="2900" dirty="0" err="1">
                <a:solidFill>
                  <a:srgbClr val="222222"/>
                </a:solidFill>
                <a:effectLst/>
                <a:ea typeface="Calibri" panose="020F0502020204030204" pitchFamily="34" charset="0"/>
                <a:cs typeface="Times New Roman" panose="02020603050405020304" pitchFamily="18" charset="0"/>
              </a:rPr>
              <a:t>Digitalisierung</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nutzen</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und</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nicht</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unnötiges</a:t>
            </a:r>
            <a:r>
              <a:rPr lang="fr-FR" sz="2900" dirty="0">
                <a:solidFill>
                  <a:srgbClr val="222222"/>
                </a:solidFill>
                <a:effectLst/>
                <a:ea typeface="Calibri" panose="020F0502020204030204" pitchFamily="34" charset="0"/>
                <a:cs typeface="Times New Roman" panose="02020603050405020304" pitchFamily="18" charset="0"/>
              </a:rPr>
              <a:t> Papier </a:t>
            </a:r>
            <a:r>
              <a:rPr lang="fr-FR" sz="2900" dirty="0" err="1">
                <a:solidFill>
                  <a:srgbClr val="222222"/>
                </a:solidFill>
                <a:effectLst/>
                <a:ea typeface="Calibri" panose="020F0502020204030204" pitchFamily="34" charset="0"/>
                <a:cs typeface="Times New Roman" panose="02020603050405020304" pitchFamily="18" charset="0"/>
              </a:rPr>
              <a:t>drucken</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Fragen</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Sie</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sich</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ob</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Ausdrucke</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jeweils</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nötig</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sind</a:t>
            </a:r>
            <a:r>
              <a:rPr lang="fr-FR" sz="2900" dirty="0">
                <a:solidFill>
                  <a:srgbClr val="222222"/>
                </a:solidFill>
                <a:effectLst/>
                <a:ea typeface="Calibri" panose="020F0502020204030204" pitchFamily="34" charset="0"/>
                <a:cs typeface="Times New Roman" panose="02020603050405020304" pitchFamily="18" charset="0"/>
              </a:rPr>
              <a:t>.</a:t>
            </a:r>
            <a:endParaRPr lang="de-DE" sz="29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fr-FR" sz="2900" dirty="0">
                <a:solidFill>
                  <a:srgbClr val="222222"/>
                </a:solidFill>
                <a:effectLst/>
                <a:ea typeface="Calibri" panose="020F0502020204030204" pitchFamily="34" charset="0"/>
                <a:cs typeface="Times New Roman" panose="02020603050405020304" pitchFamily="18" charset="0"/>
              </a:rPr>
              <a:t>Auch der </a:t>
            </a:r>
            <a:r>
              <a:rPr lang="fr-FR" sz="2900" dirty="0" err="1">
                <a:solidFill>
                  <a:srgbClr val="222222"/>
                </a:solidFill>
                <a:effectLst/>
                <a:ea typeface="Calibri" panose="020F0502020204030204" pitchFamily="34" charset="0"/>
                <a:cs typeface="Times New Roman" panose="02020603050405020304" pitchFamily="18" charset="0"/>
              </a:rPr>
              <a:t>Kunststoffverbrauch</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lässt</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sich</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minimieren</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Verpackungen</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optimieren</a:t>
            </a:r>
            <a:r>
              <a:rPr lang="fr-FR" sz="2900" dirty="0">
                <a:solidFill>
                  <a:srgbClr val="222222"/>
                </a:solidFill>
                <a:effectLst/>
                <a:ea typeface="Calibri" panose="020F0502020204030204" pitchFamily="34" charset="0"/>
                <a:cs typeface="Times New Roman" panose="02020603050405020304" pitchFamily="18" charset="0"/>
              </a:rPr>
              <a:t>.</a:t>
            </a:r>
            <a:endParaRPr lang="de-DE" sz="29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fr-FR" sz="2900" dirty="0" err="1">
                <a:solidFill>
                  <a:srgbClr val="222222"/>
                </a:solidFill>
                <a:effectLst/>
                <a:ea typeface="Calibri" panose="020F0502020204030204" pitchFamily="34" charset="0"/>
                <a:cs typeface="Times New Roman" panose="02020603050405020304" pitchFamily="18" charset="0"/>
              </a:rPr>
              <a:t>Eine</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gut</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organisierte</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Mülltrennung</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ist</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ebenfalls</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wichtig</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um</a:t>
            </a:r>
            <a:r>
              <a:rPr lang="fr-FR" sz="2900" dirty="0">
                <a:solidFill>
                  <a:srgbClr val="222222"/>
                </a:solidFill>
                <a:effectLst/>
                <a:ea typeface="Calibri" panose="020F0502020204030204" pitchFamily="34" charset="0"/>
                <a:cs typeface="Times New Roman" panose="02020603050405020304" pitchFamily="18" charset="0"/>
              </a:rPr>
              <a:t> die Umwelt </a:t>
            </a:r>
            <a:r>
              <a:rPr lang="fr-FR" sz="2900" dirty="0" err="1">
                <a:solidFill>
                  <a:srgbClr val="222222"/>
                </a:solidFill>
                <a:effectLst/>
                <a:ea typeface="Calibri" panose="020F0502020204030204" pitchFamily="34" charset="0"/>
                <a:cs typeface="Times New Roman" panose="02020603050405020304" pitchFamily="18" charset="0"/>
              </a:rPr>
              <a:t>zu</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schonen</a:t>
            </a:r>
            <a:r>
              <a:rPr lang="fr-FR" sz="2900" dirty="0">
                <a:solidFill>
                  <a:srgbClr val="222222"/>
                </a:solidFill>
                <a:effectLst/>
                <a:ea typeface="Calibri" panose="020F0502020204030204" pitchFamily="34" charset="0"/>
                <a:cs typeface="Times New Roman" panose="02020603050405020304" pitchFamily="18" charset="0"/>
              </a:rPr>
              <a:t>. Je </a:t>
            </a:r>
            <a:r>
              <a:rPr lang="fr-FR" sz="2900" dirty="0" err="1">
                <a:solidFill>
                  <a:srgbClr val="222222"/>
                </a:solidFill>
                <a:effectLst/>
                <a:ea typeface="Calibri" panose="020F0502020204030204" pitchFamily="34" charset="0"/>
                <a:cs typeface="Times New Roman" panose="02020603050405020304" pitchFamily="18" charset="0"/>
              </a:rPr>
              <a:t>mehr</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Sorgfalt</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Sie</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aufbringen</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desto</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effektiver</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werden</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Wertstoffe</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später</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weiterverarbeitet</a:t>
            </a:r>
            <a:r>
              <a:rPr lang="fr-FR" sz="2900" dirty="0">
                <a:solidFill>
                  <a:srgbClr val="222222"/>
                </a:solidFill>
                <a:effectLst/>
                <a:ea typeface="Calibri" panose="020F0502020204030204" pitchFamily="34" charset="0"/>
                <a:cs typeface="Times New Roman" panose="02020603050405020304" pitchFamily="18" charset="0"/>
              </a:rPr>
              <a:t>.</a:t>
            </a:r>
            <a:endParaRPr lang="de-DE" sz="29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fr-FR" sz="2900" dirty="0" err="1">
                <a:solidFill>
                  <a:srgbClr val="222222"/>
                </a:solidFill>
                <a:effectLst/>
                <a:ea typeface="Calibri" panose="020F0502020204030204" pitchFamily="34" charset="0"/>
                <a:cs typeface="Times New Roman" panose="02020603050405020304" pitchFamily="18" charset="0"/>
              </a:rPr>
              <a:t>Elektrogeräte</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nicht</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im</a:t>
            </a:r>
            <a:r>
              <a:rPr lang="fr-FR" sz="2900" dirty="0">
                <a:solidFill>
                  <a:srgbClr val="222222"/>
                </a:solidFill>
                <a:effectLst/>
                <a:ea typeface="Calibri" panose="020F0502020204030204" pitchFamily="34" charset="0"/>
                <a:cs typeface="Times New Roman" panose="02020603050405020304" pitchFamily="18" charset="0"/>
              </a:rPr>
              <a:t> Standby-Modus </a:t>
            </a:r>
            <a:r>
              <a:rPr lang="fr-FR" sz="2900" dirty="0" err="1">
                <a:solidFill>
                  <a:srgbClr val="222222"/>
                </a:solidFill>
                <a:effectLst/>
                <a:ea typeface="Calibri" panose="020F0502020204030204" pitchFamily="34" charset="0"/>
                <a:cs typeface="Times New Roman" panose="02020603050405020304" pitchFamily="18" charset="0"/>
              </a:rPr>
              <a:t>lassen</a:t>
            </a:r>
            <a:r>
              <a:rPr lang="fr-FR" sz="2900" dirty="0">
                <a:solidFill>
                  <a:srgbClr val="222222"/>
                </a:solidFill>
                <a:effectLst/>
                <a:ea typeface="Calibri" panose="020F0502020204030204" pitchFamily="34" charset="0"/>
                <a:cs typeface="Times New Roman" panose="02020603050405020304" pitchFamily="18" charset="0"/>
              </a:rPr>
              <a:t>. Um </a:t>
            </a:r>
            <a:r>
              <a:rPr lang="fr-FR" sz="2900" dirty="0" err="1">
                <a:solidFill>
                  <a:srgbClr val="222222"/>
                </a:solidFill>
                <a:effectLst/>
                <a:ea typeface="Calibri" panose="020F0502020204030204" pitchFamily="34" charset="0"/>
                <a:cs typeface="Times New Roman" panose="02020603050405020304" pitchFamily="18" charset="0"/>
              </a:rPr>
              <a:t>unnötigen</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Stromverbrauch</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zu</a:t>
            </a:r>
            <a:r>
              <a:rPr lang="fr-FR" sz="2900" dirty="0">
                <a:solidFill>
                  <a:srgbClr val="222222"/>
                </a:solidFill>
                <a:effectLst/>
                <a:ea typeface="Calibri" panose="020F0502020204030204" pitchFamily="34" charset="0"/>
                <a:cs typeface="Times New Roman" panose="02020603050405020304" pitchFamily="18" charset="0"/>
              </a:rPr>
              <a:t> </a:t>
            </a:r>
            <a:r>
              <a:rPr lang="fr-FR" sz="2900" dirty="0" err="1">
                <a:solidFill>
                  <a:srgbClr val="222222"/>
                </a:solidFill>
                <a:effectLst/>
                <a:ea typeface="Calibri" panose="020F0502020204030204" pitchFamily="34" charset="0"/>
                <a:cs typeface="Times New Roman" panose="02020603050405020304" pitchFamily="18" charset="0"/>
              </a:rPr>
              <a:t>verhindern</a:t>
            </a:r>
            <a:r>
              <a:rPr lang="fr-FR" sz="2900" dirty="0">
                <a:solidFill>
                  <a:srgbClr val="222222"/>
                </a:solidFill>
                <a:effectLst/>
                <a:ea typeface="Calibri" panose="020F0502020204030204" pitchFamily="34" charset="0"/>
                <a:cs typeface="Times New Roman" panose="02020603050405020304" pitchFamily="18" charset="0"/>
              </a:rPr>
              <a:t>. </a:t>
            </a:r>
            <a:endParaRPr lang="de-DE" sz="2900" dirty="0">
              <a:effectLst/>
              <a:ea typeface="Calibri" panose="020F0502020204030204" pitchFamily="34" charset="0"/>
              <a:cs typeface="Times New Roman" panose="02020603050405020304" pitchFamily="18" charset="0"/>
            </a:endParaRPr>
          </a:p>
          <a:p>
            <a:br>
              <a:rPr lang="de-DE" b="1" dirty="0"/>
            </a:br>
            <a:endParaRPr lang="de-DE" b="1"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Grafik 9">
            <a:extLst>
              <a:ext uri="{FF2B5EF4-FFF2-40B4-BE49-F238E27FC236}">
                <a16:creationId xmlns:a16="http://schemas.microsoft.com/office/drawing/2014/main" id="{BD645FE9-9BF2-C3CB-50AE-2AF49441D4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0212" y="5806068"/>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144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275064" y="1416039"/>
            <a:ext cx="9144000" cy="4864963"/>
          </a:xfrm>
        </p:spPr>
        <p:txBody>
          <a:bodyPr>
            <a:normAutofit/>
          </a:bodyPr>
          <a:lstStyle/>
          <a:p>
            <a:pPr algn="just">
              <a:lnSpc>
                <a:spcPct val="107000"/>
              </a:lnSpc>
              <a:spcAft>
                <a:spcPts val="600"/>
              </a:spcAft>
            </a:pPr>
            <a:r>
              <a:rPr lang="de-AT" sz="1800" b="1" dirty="0">
                <a:solidFill>
                  <a:srgbClr val="222222"/>
                </a:solidFill>
                <a:effectLst/>
                <a:ea typeface="Calibri" panose="020F0502020204030204" pitchFamily="34" charset="0"/>
                <a:cs typeface="Times New Roman" panose="02020603050405020304" pitchFamily="18" charset="0"/>
              </a:rPr>
              <a:t>2</a:t>
            </a:r>
            <a:r>
              <a:rPr lang="de-AT" sz="1800" b="1"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r>
              <a:rPr lang="de-AT" sz="1800" b="1" dirty="0">
                <a:solidFill>
                  <a:srgbClr val="222222"/>
                </a:solidFill>
                <a:effectLst/>
                <a:ea typeface="Calibri" panose="020F0502020204030204" pitchFamily="34" charset="0"/>
                <a:cs typeface="Times New Roman" panose="02020603050405020304" pitchFamily="18" charset="0"/>
              </a:rPr>
              <a:t>Einsatz von Nahrungsmitteln und anderen Ressourcen durch Förderung der Regionalität</a:t>
            </a:r>
            <a:endParaRPr lang="de-DE" sz="1800" b="1" dirty="0">
              <a:effectLst/>
              <a:ea typeface="Calibri" panose="020F0502020204030204" pitchFamily="34" charset="0"/>
              <a:cs typeface="Times New Roman" panose="02020603050405020304" pitchFamily="18" charset="0"/>
            </a:endParaRPr>
          </a:p>
          <a:p>
            <a:pPr algn="just">
              <a:lnSpc>
                <a:spcPct val="107000"/>
              </a:lnSpc>
              <a:spcAft>
                <a:spcPts val="600"/>
              </a:spcAft>
            </a:pPr>
            <a:r>
              <a:rPr lang="de-AT" sz="1800" dirty="0">
                <a:solidFill>
                  <a:srgbClr val="222222"/>
                </a:solidFill>
                <a:effectLst/>
                <a:ea typeface="Calibri" panose="020F0502020204030204" pitchFamily="34" charset="0"/>
                <a:cs typeface="Times New Roman" panose="02020603050405020304" pitchFamily="18" charset="0"/>
              </a:rPr>
              <a:t>Jede Pflegeeinrichtung ist wichtiger Bestandteil einer Kommune. Daher fördern aktive Kooperationen mit ortsansässigen Dienstleistern oder Lieferanten die regionale Wirtschaft und schonen gleichzeitig die Umwelt. Auch könnte die Gartenanlage für die Küche mit genutzt werden. Sprechen Sie ihre Ideen und Kontakte in das Umland bei der Heimleitung an.</a:t>
            </a:r>
            <a:endParaRPr lang="de-DE" sz="1800" dirty="0">
              <a:effectLst/>
              <a:ea typeface="Calibri" panose="020F0502020204030204" pitchFamily="34" charset="0"/>
              <a:cs typeface="Times New Roman" panose="02020603050405020304" pitchFamily="18" charset="0"/>
            </a:endParaRPr>
          </a:p>
          <a:p>
            <a:pPr algn="just">
              <a:lnSpc>
                <a:spcPct val="107000"/>
              </a:lnSpc>
              <a:spcAft>
                <a:spcPts val="600"/>
              </a:spcAft>
            </a:pPr>
            <a:r>
              <a:rPr lang="de-AT" sz="1800" dirty="0">
                <a:solidFill>
                  <a:srgbClr val="222222"/>
                </a:solidFill>
                <a:effectLst/>
                <a:ea typeface="Calibri" panose="020F0502020204030204" pitchFamily="34" charset="0"/>
                <a:cs typeface="Times New Roman" panose="02020603050405020304" pitchFamily="18" charset="0"/>
              </a:rPr>
              <a:t>Gegebenenfalls alternative Produkte verwenden, für die Dinge die täglich bei der Arbeit gebraucht werden. Vor einem Kauf sollten Sie sich über Produkte, die Umweltzeichen tragen. Von kleinen Dingen wie Toilettenpapier aus recyceltem Altpapier bis hin zu Anschaffungen von Pflegebetten mit Umweltzertifikat.</a:t>
            </a:r>
          </a:p>
          <a:p>
            <a:pPr algn="just">
              <a:lnSpc>
                <a:spcPct val="107000"/>
              </a:lnSpc>
              <a:spcAft>
                <a:spcPts val="600"/>
              </a:spcAft>
            </a:pPr>
            <a:endParaRPr lang="de-AT"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Grafik 9">
            <a:extLst>
              <a:ext uri="{FF2B5EF4-FFF2-40B4-BE49-F238E27FC236}">
                <a16:creationId xmlns:a16="http://schemas.microsoft.com/office/drawing/2014/main" id="{4666902C-36B4-0BA9-2794-A265931F29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8783" y="5900002"/>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024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2286000"/>
            <a:ext cx="9144000" cy="4114800"/>
          </a:xfrm>
        </p:spPr>
        <p:txBody>
          <a:bodyPr/>
          <a:lstStyle/>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2D552DBF-F905-4A11-B2F7-494D88508A68}"/>
              </a:ext>
            </a:extLst>
          </p:cNvPr>
          <p:cNvSpPr txBox="1"/>
          <p:nvPr/>
        </p:nvSpPr>
        <p:spPr>
          <a:xfrm>
            <a:off x="1669356" y="870011"/>
            <a:ext cx="6327374" cy="1566198"/>
          </a:xfrm>
          <a:prstGeom prst="rect">
            <a:avLst/>
          </a:prstGeom>
          <a:noFill/>
        </p:spPr>
        <p:txBody>
          <a:bodyPr wrap="none" rtlCol="0">
            <a:spAutoFit/>
          </a:bodyPr>
          <a:lstStyle/>
          <a:p>
            <a:pPr algn="ctr">
              <a:lnSpc>
                <a:spcPct val="107000"/>
              </a:lnSpc>
              <a:spcAft>
                <a:spcPts val="800"/>
              </a:spcAft>
            </a:pPr>
            <a:r>
              <a:rPr lang="de-DE" sz="1800" dirty="0">
                <a:effectLst/>
                <a:ea typeface="Calibri" panose="020F0502020204030204" pitchFamily="34" charset="0"/>
                <a:cs typeface="Arial" panose="020B0604020202020204" pitchFamily="34" charset="0"/>
              </a:rPr>
              <a:t>Grundlegende Konzepte von Nachhaltigkeit und Gesundheit</a:t>
            </a:r>
          </a:p>
          <a:p>
            <a:pPr algn="ctr">
              <a:lnSpc>
                <a:spcPct val="107000"/>
              </a:lnSpc>
              <a:spcAft>
                <a:spcPts val="800"/>
              </a:spcAft>
            </a:pPr>
            <a:r>
              <a:rPr lang="de-DE" sz="1800" dirty="0">
                <a:effectLst/>
                <a:ea typeface="Calibri" panose="020F0502020204030204" pitchFamily="34" charset="0"/>
                <a:cs typeface="Arial" panose="020B0604020202020204" pitchFamily="34" charset="0"/>
              </a:rPr>
              <a:t> </a:t>
            </a:r>
          </a:p>
          <a:p>
            <a:pPr algn="ctr">
              <a:lnSpc>
                <a:spcPct val="107000"/>
              </a:lnSpc>
              <a:spcAft>
                <a:spcPts val="800"/>
              </a:spcAft>
            </a:pPr>
            <a:r>
              <a:rPr lang="de-DE" sz="1800" dirty="0">
                <a:effectLst/>
                <a:ea typeface="Calibri" panose="020F0502020204030204" pitchFamily="34" charset="0"/>
                <a:cs typeface="Arial" panose="020B0604020202020204" pitchFamily="34" charset="0"/>
              </a:rPr>
              <a:t>Aktivität 1 (Lernzielkontrolle und Diskussionsfragen)</a:t>
            </a:r>
          </a:p>
          <a:p>
            <a:pPr algn="just"/>
            <a:r>
              <a:rPr lang="de-DE"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3D6AD2D3-084A-405C-B98E-6716A77B167B}"/>
              </a:ext>
            </a:extLst>
          </p:cNvPr>
          <p:cNvSpPr txBox="1"/>
          <p:nvPr/>
        </p:nvSpPr>
        <p:spPr>
          <a:xfrm>
            <a:off x="1430447" y="2778711"/>
            <a:ext cx="10067453" cy="2031325"/>
          </a:xfrm>
          <a:prstGeom prst="rect">
            <a:avLst/>
          </a:prstGeom>
          <a:noFill/>
        </p:spPr>
        <p:txBody>
          <a:bodyPr wrap="square" rtlCol="0">
            <a:spAutoFit/>
          </a:bodyPr>
          <a:lstStyle/>
          <a:p>
            <a:pPr algn="just"/>
            <a:r>
              <a:rPr lang="de-DE" sz="1800" b="1" dirty="0">
                <a:effectLst/>
                <a:ea typeface="Times New Roman" panose="02020603050405020304" pitchFamily="18" charset="0"/>
                <a:cs typeface="Times New Roman" panose="02020603050405020304" pitchFamily="18" charset="0"/>
              </a:rPr>
              <a:t>Frage 1</a:t>
            </a:r>
          </a:p>
          <a:p>
            <a:pPr marL="342900" lvl="0" indent="-342900" algn="just">
              <a:buFont typeface="Symbol" panose="05050102010706020507" pitchFamily="18" charset="2"/>
              <a:buChar char=""/>
            </a:pPr>
            <a:r>
              <a:rPr lang="de-DE" sz="1800" dirty="0">
                <a:effectLst/>
                <a:ea typeface="Times New Roman" panose="02020603050405020304" pitchFamily="18" charset="0"/>
                <a:cs typeface="Times New Roman" panose="02020603050405020304" pitchFamily="18" charset="0"/>
              </a:rPr>
              <a:t>Was bedeutet der Begriff „Nachhaltigkeit”? Hat sich durch die Einheit etwas in ihrem Verständnis für Nachhaltigkeit verändert?</a:t>
            </a:r>
            <a:r>
              <a:rPr lang="de-DE" dirty="0">
                <a:ea typeface="Times New Roman" panose="02020603050405020304" pitchFamily="18" charset="0"/>
                <a:cs typeface="Times New Roman" panose="02020603050405020304" pitchFamily="18" charset="0"/>
              </a:rPr>
              <a:t> </a:t>
            </a:r>
            <a:r>
              <a:rPr lang="de-DE" sz="1800" i="1" dirty="0">
                <a:effectLst/>
                <a:ea typeface="Times New Roman" panose="02020603050405020304" pitchFamily="18" charset="0"/>
                <a:cs typeface="Times New Roman" panose="02020603050405020304" pitchFamily="18" charset="0"/>
              </a:rPr>
              <a:t>Die Schüler analysieren, was das Wort sinngemäß bedeutet. Diskussion.</a:t>
            </a:r>
            <a:endParaRPr lang="de-DE" sz="1800" dirty="0">
              <a:effectLst/>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de-DE" sz="1800" dirty="0">
                <a:effectLst/>
                <a:ea typeface="Times New Roman" panose="02020603050405020304" pitchFamily="18" charset="0"/>
                <a:cs typeface="Times New Roman" panose="02020603050405020304" pitchFamily="18" charset="0"/>
              </a:rPr>
              <a:t>Welche drei Dimensionen von Nachhaltigkeit kenne Sie jetzt? Können wir Ihnen allen in der Pflege gerecht werden?</a:t>
            </a:r>
            <a:r>
              <a:rPr lang="de-DE" dirty="0">
                <a:ea typeface="Times New Roman" panose="02020603050405020304" pitchFamily="18" charset="0"/>
                <a:cs typeface="Times New Roman" panose="02020603050405020304" pitchFamily="18" charset="0"/>
              </a:rPr>
              <a:t> </a:t>
            </a:r>
            <a:r>
              <a:rPr lang="de-DE" sz="1800" i="1" dirty="0">
                <a:effectLst/>
                <a:ea typeface="Times New Roman" panose="02020603050405020304" pitchFamily="18" charset="0"/>
                <a:cs typeface="Times New Roman" panose="02020603050405020304" pitchFamily="18" charset="0"/>
              </a:rPr>
              <a:t>Die Studierenden sollen die drei Dimensionen von Nachhaltigkeit erforschen und darüber diskutieren wie und ob Aktivitäten in der Gesundheitspflege einer, keiner oder allen Dimensionen gerecht werden (können).</a:t>
            </a:r>
            <a:endParaRPr lang="de-DE" sz="1800" dirty="0">
              <a:effectLst/>
              <a:ea typeface="Times New Roman" panose="02020603050405020304" pitchFamily="18" charset="0"/>
              <a:cs typeface="Times New Roman" panose="02020603050405020304" pitchFamily="18" charset="0"/>
            </a:endParaRPr>
          </a:p>
        </p:txBody>
      </p:sp>
      <p:pic>
        <p:nvPicPr>
          <p:cNvPr id="4098" name="Grafik 9">
            <a:extLst>
              <a:ext uri="{FF2B5EF4-FFF2-40B4-BE49-F238E27FC236}">
                <a16:creationId xmlns:a16="http://schemas.microsoft.com/office/drawing/2014/main" id="{DCB4D586-3061-AA56-A5CA-7CB351D7A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725" y="5878533"/>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05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2286000"/>
            <a:ext cx="9144000" cy="4114800"/>
          </a:xfrm>
        </p:spPr>
        <p:txBody>
          <a:bodyPr/>
          <a:lstStyle/>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82DC77EB-1FB1-4F25-A93F-BF9284E8C3E4}"/>
              </a:ext>
            </a:extLst>
          </p:cNvPr>
          <p:cNvSpPr txBox="1"/>
          <p:nvPr/>
        </p:nvSpPr>
        <p:spPr>
          <a:xfrm>
            <a:off x="2059616" y="1482571"/>
            <a:ext cx="8397220" cy="3511859"/>
          </a:xfrm>
          <a:prstGeom prst="rect">
            <a:avLst/>
          </a:prstGeom>
          <a:noFill/>
        </p:spPr>
        <p:txBody>
          <a:bodyPr wrap="square" rtlCol="0">
            <a:spAutoFit/>
          </a:bodyPr>
          <a:lstStyle/>
          <a:p>
            <a:r>
              <a:rPr lang="de-DE" b="1" dirty="0"/>
              <a:t>Frage 2</a:t>
            </a:r>
          </a:p>
          <a:p>
            <a:endParaRPr lang="de-DE" dirty="0"/>
          </a:p>
          <a:p>
            <a:pPr>
              <a:lnSpc>
                <a:spcPct val="150000"/>
              </a:lnSpc>
            </a:pPr>
            <a:r>
              <a:rPr lang="de-DE" dirty="0"/>
              <a:t>•Was bedeutet ‘Systemdenken’? Was für Systeme fallen Ihnen ein? Ist systemisches Denken und Handeln in unserer Welt überhaupt möglich?</a:t>
            </a:r>
          </a:p>
          <a:p>
            <a:pPr>
              <a:lnSpc>
                <a:spcPct val="150000"/>
              </a:lnSpc>
            </a:pPr>
            <a:r>
              <a:rPr lang="de-DE" dirty="0"/>
              <a:t>Ein grundlegendes Konzept von Nachhaltigkeit. </a:t>
            </a:r>
          </a:p>
          <a:p>
            <a:pPr>
              <a:lnSpc>
                <a:spcPct val="150000"/>
              </a:lnSpc>
            </a:pPr>
            <a:r>
              <a:rPr lang="de-DE" dirty="0"/>
              <a:t>Die SchülerInnen sollen Definitionen ergründen und sie zuerst mit dem menschlichen Körper als einem Beispiel für ein komplexes System in Verbindung bringen. Danach kann dieses Denken auf Individuen und Gesellschaft oder Gesellschaften / Ökosysteme übertragen werden. </a:t>
            </a:r>
          </a:p>
        </p:txBody>
      </p:sp>
      <p:pic>
        <p:nvPicPr>
          <p:cNvPr id="5122" name="Grafik 9">
            <a:extLst>
              <a:ext uri="{FF2B5EF4-FFF2-40B4-BE49-F238E27FC236}">
                <a16:creationId xmlns:a16="http://schemas.microsoft.com/office/drawing/2014/main" id="{0D658C83-68F0-5F03-2096-689925930E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725" y="5930485"/>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669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781235" y="2286000"/>
            <a:ext cx="10227779" cy="3440097"/>
          </a:xfrm>
        </p:spPr>
        <p:txBody>
          <a:bodyPr/>
          <a:lstStyle/>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07772E75-8DF8-434F-9B4E-C11A78BEF196}"/>
              </a:ext>
            </a:extLst>
          </p:cNvPr>
          <p:cNvSpPr txBox="1"/>
          <p:nvPr/>
        </p:nvSpPr>
        <p:spPr>
          <a:xfrm>
            <a:off x="1127464" y="1425507"/>
            <a:ext cx="9881550" cy="2819362"/>
          </a:xfrm>
          <a:prstGeom prst="rect">
            <a:avLst/>
          </a:prstGeom>
          <a:noFill/>
        </p:spPr>
        <p:txBody>
          <a:bodyPr wrap="square" rtlCol="0">
            <a:spAutoFit/>
          </a:bodyPr>
          <a:lstStyle/>
          <a:p>
            <a:r>
              <a:rPr lang="de-DE" b="1" dirty="0">
                <a:cs typeface="Arial" panose="020B0604020202020204" pitchFamily="34" charset="0"/>
              </a:rPr>
              <a:t>Frage 3</a:t>
            </a:r>
          </a:p>
          <a:p>
            <a:pPr>
              <a:lnSpc>
                <a:spcPct val="150000"/>
              </a:lnSpc>
            </a:pPr>
            <a:r>
              <a:rPr lang="de-DE" dirty="0">
                <a:cs typeface="Arial" panose="020B0604020202020204" pitchFamily="34" charset="0"/>
              </a:rPr>
              <a:t>•Welche Zeitbomben fallen Ihnen noch ein, die in modernen Gesellschaften entschärft werden müssen, um einen Zusammenbruch zu verhindern?</a:t>
            </a:r>
          </a:p>
          <a:p>
            <a:pPr>
              <a:lnSpc>
                <a:spcPct val="150000"/>
              </a:lnSpc>
            </a:pPr>
            <a:r>
              <a:rPr lang="de-DE" dirty="0">
                <a:cs typeface="Arial" panose="020B0604020202020204" pitchFamily="34" charset="0"/>
              </a:rPr>
              <a:t>Lebensraumverlust, Gentechnik, Ausbeutung endlicher Ressourcen, Überfischung, Zerstörung der Arten, Giftstoffe, usw.</a:t>
            </a:r>
          </a:p>
          <a:p>
            <a:pPr>
              <a:lnSpc>
                <a:spcPct val="150000"/>
              </a:lnSpc>
            </a:pPr>
            <a:r>
              <a:rPr lang="de-DE" dirty="0">
                <a:cs typeface="Arial" panose="020B0604020202020204" pitchFamily="34" charset="0"/>
              </a:rPr>
              <a:t>•Was macht Ihnen persönlich am meisten Angst, in Bezug auf Klimawandel, Zerstörung der Umwelt usw.?</a:t>
            </a:r>
          </a:p>
        </p:txBody>
      </p:sp>
      <p:sp>
        <p:nvSpPr>
          <p:cNvPr id="5" name="Textfeld 4">
            <a:extLst>
              <a:ext uri="{FF2B5EF4-FFF2-40B4-BE49-F238E27FC236}">
                <a16:creationId xmlns:a16="http://schemas.microsoft.com/office/drawing/2014/main" id="{4A242CAC-EFCF-4468-8216-794DFD5E3AF4}"/>
              </a:ext>
            </a:extLst>
          </p:cNvPr>
          <p:cNvSpPr txBox="1"/>
          <p:nvPr/>
        </p:nvSpPr>
        <p:spPr>
          <a:xfrm>
            <a:off x="1182985" y="4403323"/>
            <a:ext cx="9994001" cy="1149033"/>
          </a:xfrm>
          <a:prstGeom prst="rect">
            <a:avLst/>
          </a:prstGeom>
          <a:noFill/>
        </p:spPr>
        <p:txBody>
          <a:bodyPr wrap="square" rtlCol="0">
            <a:spAutoFit/>
          </a:bodyPr>
          <a:lstStyle/>
          <a:p>
            <a:pPr algn="just"/>
            <a:r>
              <a:rPr lang="de-DE" sz="1800" b="1" dirty="0">
                <a:solidFill>
                  <a:srgbClr val="000000"/>
                </a:solidFill>
                <a:effectLst/>
                <a:ea typeface="Times New Roman" panose="02020603050405020304" pitchFamily="18" charset="0"/>
                <a:cs typeface="Arial" panose="020B0604020202020204" pitchFamily="34" charset="0"/>
              </a:rPr>
              <a:t>Frage </a:t>
            </a:r>
            <a:r>
              <a:rPr lang="de-DE" b="1" dirty="0">
                <a:solidFill>
                  <a:srgbClr val="000000"/>
                </a:solidFill>
                <a:ea typeface="Times New Roman" panose="02020603050405020304" pitchFamily="18" charset="0"/>
                <a:cs typeface="Arial" panose="020B0604020202020204" pitchFamily="34" charset="0"/>
              </a:rPr>
              <a:t>4</a:t>
            </a:r>
            <a:endParaRPr lang="de-DE" sz="1800" b="1" dirty="0">
              <a:effectLst/>
              <a:ea typeface="Times New Roman" panose="02020603050405020304" pitchFamily="18" charset="0"/>
              <a:cs typeface="Arial" panose="020B0604020202020204" pitchFamily="34" charset="0"/>
            </a:endParaRPr>
          </a:p>
          <a:p>
            <a:pPr lvl="0" algn="just">
              <a:lnSpc>
                <a:spcPct val="150000"/>
              </a:lnSpc>
            </a:pPr>
            <a:r>
              <a:rPr lang="de-DE" sz="1800" dirty="0">
                <a:effectLst/>
                <a:ea typeface="Times New Roman" panose="02020603050405020304" pitchFamily="18" charset="0"/>
                <a:cs typeface="Arial" panose="020B0604020202020204" pitchFamily="34" charset="0"/>
              </a:rPr>
              <a:t>Überlegen Sie, wie Ihre Pflegebedürftigen Artenvielfalt und Biodiversität in ihrer Kindheit erlebt haben und vergleichen Sie, was sich verändert hat.</a:t>
            </a:r>
          </a:p>
        </p:txBody>
      </p:sp>
      <p:pic>
        <p:nvPicPr>
          <p:cNvPr id="9" name="Grafik 9">
            <a:extLst>
              <a:ext uri="{FF2B5EF4-FFF2-40B4-BE49-F238E27FC236}">
                <a16:creationId xmlns:a16="http://schemas.microsoft.com/office/drawing/2014/main" id="{616FB161-3282-2AB8-218A-51CD47D7B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725" y="5930485"/>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782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CB15B8C-9F1D-4508-AFC1-C4D6384745C0}"/>
              </a:ext>
            </a:extLst>
          </p:cNvPr>
          <p:cNvSpPr>
            <a:spLocks noGrp="1"/>
          </p:cNvSpPr>
          <p:nvPr>
            <p:ph type="subTitle" idx="1"/>
          </p:nvPr>
        </p:nvSpPr>
        <p:spPr>
          <a:xfrm>
            <a:off x="1524000" y="2286000"/>
            <a:ext cx="9144000" cy="4114800"/>
          </a:xfrm>
        </p:spPr>
        <p:txBody>
          <a:bodyPr/>
          <a:lstStyle/>
          <a:p>
            <a:br>
              <a:rPr lang="de-DE" dirty="0"/>
            </a:br>
            <a:endParaRPr lang="de-DE" dirty="0"/>
          </a:p>
        </p:txBody>
      </p:sp>
      <p:pic>
        <p:nvPicPr>
          <p:cNvPr id="4" name="Grafik1">
            <a:extLst>
              <a:ext uri="{FF2B5EF4-FFF2-40B4-BE49-F238E27FC236}">
                <a16:creationId xmlns:a16="http://schemas.microsoft.com/office/drawing/2014/main" id="{5C31378B-D7BA-423E-ADA7-6558C181AD76}"/>
              </a:ext>
            </a:extLst>
          </p:cNvPr>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108" y="311720"/>
            <a:ext cx="2927350" cy="1038225"/>
          </a:xfrm>
          <a:prstGeom prst="rect">
            <a:avLst/>
          </a:prstGeom>
          <a:noFill/>
          <a:ln>
            <a:noFill/>
          </a:ln>
          <a:effectLst>
            <a:outerShdw dist="140092"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51DBC3D9-E696-4A62-954A-BEBEBBA228D2}"/>
              </a:ext>
            </a:extLst>
          </p:cNvPr>
          <p:cNvSpPr txBox="1"/>
          <p:nvPr/>
        </p:nvSpPr>
        <p:spPr>
          <a:xfrm>
            <a:off x="1421394" y="1349401"/>
            <a:ext cx="9453752" cy="1347869"/>
          </a:xfrm>
          <a:prstGeom prst="rect">
            <a:avLst/>
          </a:prstGeom>
          <a:noFill/>
        </p:spPr>
        <p:txBody>
          <a:bodyPr wrap="square" rtlCol="0">
            <a:spAutoFit/>
          </a:bodyPr>
          <a:lstStyle/>
          <a:p>
            <a:pPr marL="457200" algn="just"/>
            <a:r>
              <a:rPr lang="de-DE"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de-DE"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de-DE" sz="1800" b="1" dirty="0">
                <a:effectLst/>
                <a:latin typeface="Arial" panose="020B0604020202020204" pitchFamily="34" charset="0"/>
                <a:ea typeface="Calibri" panose="020F0502020204030204" pitchFamily="34" charset="0"/>
                <a:cs typeface="Times New Roman" panose="02020603050405020304" pitchFamily="18" charset="0"/>
              </a:rPr>
              <a:t>Thema 2: </a:t>
            </a:r>
            <a:r>
              <a:rPr lang="de-AT" sz="1800" dirty="0">
                <a:effectLst/>
                <a:ea typeface="Calibri" panose="020F0502020204030204" pitchFamily="34" charset="0"/>
                <a:cs typeface="Times New Roman" panose="02020603050405020304" pitchFamily="18" charset="0"/>
              </a:rPr>
              <a:t>Der Zusammenhang zwischen Gesundheitsversorgung und der Aufrechterhaltung einer nachhaltigen Umwelt</a:t>
            </a:r>
            <a:endParaRPr lang="de-DE" sz="1800" dirty="0">
              <a:effectLst/>
              <a:ea typeface="Calibri" panose="020F0502020204030204" pitchFamily="34" charset="0"/>
              <a:cs typeface="Times New Roman" panose="02020603050405020304" pitchFamily="18" charset="0"/>
            </a:endParaRPr>
          </a:p>
          <a:p>
            <a:pPr>
              <a:lnSpc>
                <a:spcPct val="107000"/>
              </a:lnSpc>
              <a:spcAft>
                <a:spcPts val="800"/>
              </a:spcAft>
            </a:pPr>
            <a:r>
              <a:rPr lang="de-DE" sz="1800" b="1" dirty="0">
                <a:effectLst/>
                <a:ea typeface="Calibri" panose="020F0502020204030204" pitchFamily="34" charset="0"/>
                <a:cs typeface="Times New Roman" panose="02020603050405020304" pitchFamily="18" charset="0"/>
              </a:rPr>
              <a:t>Einheit</a:t>
            </a:r>
            <a:r>
              <a:rPr lang="de-DE" sz="1800" dirty="0">
                <a:effectLst/>
                <a:ea typeface="Calibri" panose="020F0502020204030204" pitchFamily="34" charset="0"/>
                <a:cs typeface="Times New Roman" panose="02020603050405020304" pitchFamily="18" charset="0"/>
              </a:rPr>
              <a:t>: Der Erhalt der globalen Umwelt – Strategien zur Abfallvermeidung in klinischen Settings</a:t>
            </a:r>
          </a:p>
        </p:txBody>
      </p:sp>
      <p:sp>
        <p:nvSpPr>
          <p:cNvPr id="5" name="Textfeld 4">
            <a:extLst>
              <a:ext uri="{FF2B5EF4-FFF2-40B4-BE49-F238E27FC236}">
                <a16:creationId xmlns:a16="http://schemas.microsoft.com/office/drawing/2014/main" id="{14C4A27E-F479-4431-BFDF-A3E4BCA64427}"/>
              </a:ext>
            </a:extLst>
          </p:cNvPr>
          <p:cNvSpPr txBox="1"/>
          <p:nvPr/>
        </p:nvSpPr>
        <p:spPr>
          <a:xfrm>
            <a:off x="1524001" y="3258105"/>
            <a:ext cx="9652986" cy="2781018"/>
          </a:xfrm>
          <a:prstGeom prst="rect">
            <a:avLst/>
          </a:prstGeom>
          <a:noFill/>
        </p:spPr>
        <p:txBody>
          <a:bodyPr wrap="square" rtlCol="0">
            <a:spAutoFit/>
          </a:bodyPr>
          <a:lstStyle/>
          <a:p>
            <a:pPr algn="ctr">
              <a:lnSpc>
                <a:spcPct val="107000"/>
              </a:lnSpc>
              <a:spcAft>
                <a:spcPts val="800"/>
              </a:spcAft>
            </a:pPr>
            <a:r>
              <a:rPr lang="de-DE" sz="1800" b="1" dirty="0">
                <a:effectLst/>
                <a:ea typeface="Calibri" panose="020F0502020204030204" pitchFamily="34" charset="0"/>
                <a:cs typeface="Times New Roman" panose="02020603050405020304" pitchFamily="18" charset="0"/>
              </a:rPr>
              <a:t>Aktivität: Die Müllherausforderung (Spiel)</a:t>
            </a:r>
            <a:endParaRPr lang="de-DE" sz="1800" dirty="0">
              <a:effectLst/>
              <a:ea typeface="Calibri" panose="020F0502020204030204" pitchFamily="34" charset="0"/>
              <a:cs typeface="Times New Roman" panose="02020603050405020304" pitchFamily="18" charset="0"/>
            </a:endParaRPr>
          </a:p>
          <a:p>
            <a:pPr>
              <a:lnSpc>
                <a:spcPct val="107000"/>
              </a:lnSpc>
              <a:spcAft>
                <a:spcPts val="800"/>
              </a:spcAft>
            </a:pPr>
            <a:r>
              <a:rPr lang="de-AT" sz="1800" b="1" dirty="0">
                <a:effectLst/>
                <a:ea typeface="Calibri" panose="020F0502020204030204" pitchFamily="34" charset="0"/>
                <a:cs typeface="Times New Roman" panose="02020603050405020304" pitchFamily="18" charset="0"/>
              </a:rPr>
              <a:t>Was soll erreicht werden? </a:t>
            </a:r>
            <a:endParaRPr lang="de-DE" sz="1800" dirty="0">
              <a:effectLst/>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Dass die SchülerInnen sich Situationen in der Pflege oder im Gesundheitswesen bewusst werden, in denen Dinge verschwendet werden, die ebenso gut recycelt werden könnten </a:t>
            </a:r>
          </a:p>
          <a:p>
            <a:pPr marL="342900" lvl="0" indent="-342900">
              <a:lnSpc>
                <a:spcPct val="115000"/>
              </a:lnSpc>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Dass SchülerInnen über Befürchtungen und Ängste sprechen können, die entstehen können, wenn sie Verbesserungsvorschläge zum Thema Müll machen</a:t>
            </a:r>
          </a:p>
          <a:p>
            <a:pPr marL="342900" lvl="0" indent="-342900">
              <a:lnSpc>
                <a:spcPct val="115000"/>
              </a:lnSpc>
              <a:spcAft>
                <a:spcPts val="1000"/>
              </a:spcAft>
              <a:buFont typeface="Symbol" panose="05050102010706020507" pitchFamily="18" charset="2"/>
              <a:buChar char=""/>
            </a:pPr>
            <a:r>
              <a:rPr lang="de-DE" sz="1800" dirty="0">
                <a:effectLst/>
                <a:ea typeface="Calibri" panose="020F0502020204030204" pitchFamily="34" charset="0"/>
                <a:cs typeface="Times New Roman" panose="02020603050405020304" pitchFamily="18" charset="0"/>
              </a:rPr>
              <a:t>Dass SchülerInnen über </a:t>
            </a:r>
            <a:r>
              <a:rPr lang="de-DE" sz="1800" dirty="0" err="1">
                <a:effectLst/>
                <a:ea typeface="Calibri" panose="020F0502020204030204" pitchFamily="34" charset="0"/>
                <a:cs typeface="Times New Roman" panose="02020603050405020304" pitchFamily="18" charset="0"/>
              </a:rPr>
              <a:t>Aktiväten</a:t>
            </a:r>
            <a:r>
              <a:rPr lang="de-DE" sz="1800" dirty="0">
                <a:effectLst/>
                <a:ea typeface="Calibri" panose="020F0502020204030204" pitchFamily="34" charset="0"/>
                <a:cs typeface="Times New Roman" panose="02020603050405020304" pitchFamily="18" charset="0"/>
              </a:rPr>
              <a:t> nachdenken bzw. entsprechende Aktivitäten planen, die das Bewusstsein gegenüber Müll wecken bzw. verändern</a:t>
            </a:r>
          </a:p>
        </p:txBody>
      </p:sp>
      <p:pic>
        <p:nvPicPr>
          <p:cNvPr id="6" name="Grafik 9">
            <a:extLst>
              <a:ext uri="{FF2B5EF4-FFF2-40B4-BE49-F238E27FC236}">
                <a16:creationId xmlns:a16="http://schemas.microsoft.com/office/drawing/2014/main" id="{717ABD01-4296-5D25-0373-C21411DBC5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725" y="5930485"/>
            <a:ext cx="2695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0015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1118</Words>
  <Application>Microsoft Office PowerPoint</Application>
  <PresentationFormat>Breitbild</PresentationFormat>
  <Paragraphs>82</Paragraphs>
  <Slides>13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Calibri Light</vt:lpstr>
      <vt:lpstr>Symbol</vt:lpstr>
      <vt:lpstr>Times New Roman</vt:lpstr>
      <vt:lpstr>Office</vt:lpstr>
      <vt:lpstr>Die ausgewählten Aspekten des Umweltschutzes Dipl.-Ing. Detlef Reuter</vt:lpstr>
      <vt:lpstr>PowerPoint-Präsentation</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Danke für Ihre Aufmerksamkeit  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Vorbringer</dc:creator>
  <cp:lastModifiedBy>Liliana</cp:lastModifiedBy>
  <cp:revision>101</cp:revision>
  <cp:lastPrinted>2021-04-22T13:23:50Z</cp:lastPrinted>
  <dcterms:created xsi:type="dcterms:W3CDTF">2020-12-11T10:55:00Z</dcterms:created>
  <dcterms:modified xsi:type="dcterms:W3CDTF">2023-09-09T16:54:40Z</dcterms:modified>
</cp:coreProperties>
</file>