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99" r:id="rId3"/>
    <p:sldId id="312" r:id="rId4"/>
    <p:sldId id="320" r:id="rId5"/>
    <p:sldId id="319" r:id="rId6"/>
    <p:sldId id="318" r:id="rId7"/>
    <p:sldId id="321" r:id="rId8"/>
    <p:sldId id="322" r:id="rId9"/>
    <p:sldId id="323" r:id="rId10"/>
    <p:sldId id="316" r:id="rId11"/>
    <p:sldId id="301" r:id="rId12"/>
    <p:sldId id="325" r:id="rId13"/>
    <p:sldId id="302" r:id="rId14"/>
    <p:sldId id="326" r:id="rId15"/>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4660"/>
  </p:normalViewPr>
  <p:slideViewPr>
    <p:cSldViewPr snapToGrid="0">
      <p:cViewPr varScale="1">
        <p:scale>
          <a:sx n="88" d="100"/>
          <a:sy n="88" d="100"/>
        </p:scale>
        <p:origin x="120" y="156"/>
      </p:cViewPr>
      <p:guideLst/>
    </p:cSldViewPr>
  </p:slideViewPr>
  <p:notesTextViewPr>
    <p:cViewPr>
      <p:scale>
        <a:sx n="1" d="1"/>
        <a:sy n="1" d="1"/>
      </p:scale>
      <p:origin x="0" y="0"/>
    </p:cViewPr>
  </p:notesTextViewPr>
  <p:sorterViewPr>
    <p:cViewPr varScale="1">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74ACF09-EE5C-48D6-8A93-D0CCE5309F97}" type="datetimeFigureOut">
              <a:rPr lang="de-DE" smtClean="0"/>
              <a:t>09.09.2023</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E8AEC7D-3F86-4661-9246-58E816D01734}" type="slidenum">
              <a:rPr lang="de-DE" smtClean="0"/>
              <a:t>‹Nr.›</a:t>
            </a:fld>
            <a:endParaRPr lang="de-DE"/>
          </a:p>
        </p:txBody>
      </p:sp>
    </p:spTree>
    <p:extLst>
      <p:ext uri="{BB962C8B-B14F-4D97-AF65-F5344CB8AC3E}">
        <p14:creationId xmlns:p14="http://schemas.microsoft.com/office/powerpoint/2010/main" val="2170636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B0BD9-604B-4D1C-A996-6EA6932FA4D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12DC91D-B9C5-46A7-82EB-F885FD0056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7125690-96D2-45F5-8723-21307B6E8DE5}"/>
              </a:ext>
            </a:extLst>
          </p:cNvPr>
          <p:cNvSpPr>
            <a:spLocks noGrp="1"/>
          </p:cNvSpPr>
          <p:nvPr>
            <p:ph type="dt" sz="half" idx="10"/>
          </p:nvPr>
        </p:nvSpPr>
        <p:spPr/>
        <p:txBody>
          <a:bodyPr/>
          <a:lstStyle/>
          <a:p>
            <a:r>
              <a:rPr lang="de-DE"/>
              <a:t>17.05.2022</a:t>
            </a:r>
          </a:p>
        </p:txBody>
      </p:sp>
      <p:sp>
        <p:nvSpPr>
          <p:cNvPr id="5" name="Fußzeilenplatzhalter 4">
            <a:extLst>
              <a:ext uri="{FF2B5EF4-FFF2-40B4-BE49-F238E27FC236}">
                <a16:creationId xmlns:a16="http://schemas.microsoft.com/office/drawing/2014/main" id="{3B44B05F-7172-4C0E-9CD1-45B0568785A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AF3794B-DC4C-45B1-B8C2-C91302AE8126}"/>
              </a:ext>
            </a:extLst>
          </p:cNvPr>
          <p:cNvSpPr>
            <a:spLocks noGrp="1"/>
          </p:cNvSpPr>
          <p:nvPr>
            <p:ph type="sldNum" sz="quarter" idx="12"/>
          </p:nvPr>
        </p:nvSpPr>
        <p:spPr/>
        <p:txBody>
          <a:bodyPr/>
          <a:lstStyle/>
          <a:p>
            <a:fld id="{08DF2CA7-EB07-40DD-A21C-CDB60222A6A3}" type="slidenum">
              <a:rPr lang="de-DE" smtClean="0"/>
              <a:t>‹Nr.›</a:t>
            </a:fld>
            <a:endParaRPr lang="de-DE"/>
          </a:p>
        </p:txBody>
      </p:sp>
    </p:spTree>
    <p:extLst>
      <p:ext uri="{BB962C8B-B14F-4D97-AF65-F5344CB8AC3E}">
        <p14:creationId xmlns:p14="http://schemas.microsoft.com/office/powerpoint/2010/main" val="53743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498641-E677-4115-8505-612DECDB970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730C7E2-4BA1-47B2-9DB7-8838B8A46C7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F251D63-4B09-4C3D-8CA8-FE4F3FF727C1}"/>
              </a:ext>
            </a:extLst>
          </p:cNvPr>
          <p:cNvSpPr>
            <a:spLocks noGrp="1"/>
          </p:cNvSpPr>
          <p:nvPr>
            <p:ph type="dt" sz="half" idx="10"/>
          </p:nvPr>
        </p:nvSpPr>
        <p:spPr/>
        <p:txBody>
          <a:bodyPr/>
          <a:lstStyle/>
          <a:p>
            <a:r>
              <a:rPr lang="de-DE"/>
              <a:t>17.05.2022</a:t>
            </a:r>
          </a:p>
        </p:txBody>
      </p:sp>
      <p:sp>
        <p:nvSpPr>
          <p:cNvPr id="5" name="Fußzeilenplatzhalter 4">
            <a:extLst>
              <a:ext uri="{FF2B5EF4-FFF2-40B4-BE49-F238E27FC236}">
                <a16:creationId xmlns:a16="http://schemas.microsoft.com/office/drawing/2014/main" id="{E14C062F-1FA9-49B5-A029-CBDC8441EA9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36B1B91-A860-4F05-BDC8-050C1D319541}"/>
              </a:ext>
            </a:extLst>
          </p:cNvPr>
          <p:cNvSpPr>
            <a:spLocks noGrp="1"/>
          </p:cNvSpPr>
          <p:nvPr>
            <p:ph type="sldNum" sz="quarter" idx="12"/>
          </p:nvPr>
        </p:nvSpPr>
        <p:spPr/>
        <p:txBody>
          <a:bodyPr/>
          <a:lstStyle/>
          <a:p>
            <a:fld id="{08DF2CA7-EB07-40DD-A21C-CDB60222A6A3}" type="slidenum">
              <a:rPr lang="de-DE" smtClean="0"/>
              <a:t>‹Nr.›</a:t>
            </a:fld>
            <a:endParaRPr lang="de-DE"/>
          </a:p>
        </p:txBody>
      </p:sp>
    </p:spTree>
    <p:extLst>
      <p:ext uri="{BB962C8B-B14F-4D97-AF65-F5344CB8AC3E}">
        <p14:creationId xmlns:p14="http://schemas.microsoft.com/office/powerpoint/2010/main" val="2405526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C4C210-CA92-4425-86FC-E40C574771F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326E111-8A5D-44C2-AA25-C5E22124FDC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31008B8-03EE-45F3-A36F-B17150382228}"/>
              </a:ext>
            </a:extLst>
          </p:cNvPr>
          <p:cNvSpPr>
            <a:spLocks noGrp="1"/>
          </p:cNvSpPr>
          <p:nvPr>
            <p:ph type="dt" sz="half" idx="10"/>
          </p:nvPr>
        </p:nvSpPr>
        <p:spPr/>
        <p:txBody>
          <a:bodyPr/>
          <a:lstStyle/>
          <a:p>
            <a:r>
              <a:rPr lang="de-DE"/>
              <a:t>17.05.2022</a:t>
            </a:r>
          </a:p>
        </p:txBody>
      </p:sp>
      <p:sp>
        <p:nvSpPr>
          <p:cNvPr id="5" name="Fußzeilenplatzhalter 4">
            <a:extLst>
              <a:ext uri="{FF2B5EF4-FFF2-40B4-BE49-F238E27FC236}">
                <a16:creationId xmlns:a16="http://schemas.microsoft.com/office/drawing/2014/main" id="{F4E6FBCF-13DE-4AA6-9435-21B6FB66286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DB51280-46EE-4990-BCC1-3D76B410DA7F}"/>
              </a:ext>
            </a:extLst>
          </p:cNvPr>
          <p:cNvSpPr>
            <a:spLocks noGrp="1"/>
          </p:cNvSpPr>
          <p:nvPr>
            <p:ph type="sldNum" sz="quarter" idx="12"/>
          </p:nvPr>
        </p:nvSpPr>
        <p:spPr/>
        <p:txBody>
          <a:bodyPr/>
          <a:lstStyle/>
          <a:p>
            <a:fld id="{08DF2CA7-EB07-40DD-A21C-CDB60222A6A3}" type="slidenum">
              <a:rPr lang="de-DE" smtClean="0"/>
              <a:t>‹Nr.›</a:t>
            </a:fld>
            <a:endParaRPr lang="de-DE"/>
          </a:p>
        </p:txBody>
      </p:sp>
    </p:spTree>
    <p:extLst>
      <p:ext uri="{BB962C8B-B14F-4D97-AF65-F5344CB8AC3E}">
        <p14:creationId xmlns:p14="http://schemas.microsoft.com/office/powerpoint/2010/main" val="336883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AD4AA0-7336-4892-B11E-4361066DCD6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CFEB42E-8ACA-497D-8D56-078AAEED24C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6D00D9C-1430-4AEA-B458-7DFFB118E78D}"/>
              </a:ext>
            </a:extLst>
          </p:cNvPr>
          <p:cNvSpPr>
            <a:spLocks noGrp="1"/>
          </p:cNvSpPr>
          <p:nvPr>
            <p:ph type="dt" sz="half" idx="10"/>
          </p:nvPr>
        </p:nvSpPr>
        <p:spPr/>
        <p:txBody>
          <a:bodyPr/>
          <a:lstStyle/>
          <a:p>
            <a:r>
              <a:rPr lang="de-DE"/>
              <a:t>17.05.2022</a:t>
            </a:r>
          </a:p>
        </p:txBody>
      </p:sp>
      <p:sp>
        <p:nvSpPr>
          <p:cNvPr id="5" name="Fußzeilenplatzhalter 4">
            <a:extLst>
              <a:ext uri="{FF2B5EF4-FFF2-40B4-BE49-F238E27FC236}">
                <a16:creationId xmlns:a16="http://schemas.microsoft.com/office/drawing/2014/main" id="{CD9B2539-1EA1-4405-83BD-85B34F90FE2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DC03F18-C555-4977-81D2-7484B3728453}"/>
              </a:ext>
            </a:extLst>
          </p:cNvPr>
          <p:cNvSpPr>
            <a:spLocks noGrp="1"/>
          </p:cNvSpPr>
          <p:nvPr>
            <p:ph type="sldNum" sz="quarter" idx="12"/>
          </p:nvPr>
        </p:nvSpPr>
        <p:spPr/>
        <p:txBody>
          <a:bodyPr/>
          <a:lstStyle/>
          <a:p>
            <a:fld id="{08DF2CA7-EB07-40DD-A21C-CDB60222A6A3}" type="slidenum">
              <a:rPr lang="de-DE" smtClean="0"/>
              <a:t>‹Nr.›</a:t>
            </a:fld>
            <a:endParaRPr lang="de-DE"/>
          </a:p>
        </p:txBody>
      </p:sp>
    </p:spTree>
    <p:extLst>
      <p:ext uri="{BB962C8B-B14F-4D97-AF65-F5344CB8AC3E}">
        <p14:creationId xmlns:p14="http://schemas.microsoft.com/office/powerpoint/2010/main" val="282109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691D14-85D8-4B2B-9BFA-635A7A91CC9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F7AA412-7061-4307-9178-E720EA7F33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81E4E08-C8AE-4700-9E6A-2836F24F568B}"/>
              </a:ext>
            </a:extLst>
          </p:cNvPr>
          <p:cNvSpPr>
            <a:spLocks noGrp="1"/>
          </p:cNvSpPr>
          <p:nvPr>
            <p:ph type="dt" sz="half" idx="10"/>
          </p:nvPr>
        </p:nvSpPr>
        <p:spPr/>
        <p:txBody>
          <a:bodyPr/>
          <a:lstStyle/>
          <a:p>
            <a:r>
              <a:rPr lang="de-DE"/>
              <a:t>17.05.2022</a:t>
            </a:r>
          </a:p>
        </p:txBody>
      </p:sp>
      <p:sp>
        <p:nvSpPr>
          <p:cNvPr id="5" name="Fußzeilenplatzhalter 4">
            <a:extLst>
              <a:ext uri="{FF2B5EF4-FFF2-40B4-BE49-F238E27FC236}">
                <a16:creationId xmlns:a16="http://schemas.microsoft.com/office/drawing/2014/main" id="{212B069B-64BB-4B84-8F93-E51816D3B76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9C61A76-33BF-47DC-9BC3-06C81B823F95}"/>
              </a:ext>
            </a:extLst>
          </p:cNvPr>
          <p:cNvSpPr>
            <a:spLocks noGrp="1"/>
          </p:cNvSpPr>
          <p:nvPr>
            <p:ph type="sldNum" sz="quarter" idx="12"/>
          </p:nvPr>
        </p:nvSpPr>
        <p:spPr/>
        <p:txBody>
          <a:bodyPr/>
          <a:lstStyle/>
          <a:p>
            <a:fld id="{08DF2CA7-EB07-40DD-A21C-CDB60222A6A3}" type="slidenum">
              <a:rPr lang="de-DE" smtClean="0"/>
              <a:t>‹Nr.›</a:t>
            </a:fld>
            <a:endParaRPr lang="de-DE"/>
          </a:p>
        </p:txBody>
      </p:sp>
    </p:spTree>
    <p:extLst>
      <p:ext uri="{BB962C8B-B14F-4D97-AF65-F5344CB8AC3E}">
        <p14:creationId xmlns:p14="http://schemas.microsoft.com/office/powerpoint/2010/main" val="1599600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E5AB23-8753-4978-82D6-AE88447313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0425082-2100-47A0-9BE9-08A0BFB0C72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2217779-8A6E-44D4-B1A9-62A30442152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12C2E01-13DC-456E-B28A-1253C8856631}"/>
              </a:ext>
            </a:extLst>
          </p:cNvPr>
          <p:cNvSpPr>
            <a:spLocks noGrp="1"/>
          </p:cNvSpPr>
          <p:nvPr>
            <p:ph type="dt" sz="half" idx="10"/>
          </p:nvPr>
        </p:nvSpPr>
        <p:spPr/>
        <p:txBody>
          <a:bodyPr/>
          <a:lstStyle/>
          <a:p>
            <a:r>
              <a:rPr lang="de-DE"/>
              <a:t>17.05.2022</a:t>
            </a:r>
          </a:p>
        </p:txBody>
      </p:sp>
      <p:sp>
        <p:nvSpPr>
          <p:cNvPr id="6" name="Fußzeilenplatzhalter 5">
            <a:extLst>
              <a:ext uri="{FF2B5EF4-FFF2-40B4-BE49-F238E27FC236}">
                <a16:creationId xmlns:a16="http://schemas.microsoft.com/office/drawing/2014/main" id="{C6F78933-6CF3-46C6-AD47-3AA0FB53DE3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0FF5955-5C46-4B79-B37D-6E2BB3ED43B2}"/>
              </a:ext>
            </a:extLst>
          </p:cNvPr>
          <p:cNvSpPr>
            <a:spLocks noGrp="1"/>
          </p:cNvSpPr>
          <p:nvPr>
            <p:ph type="sldNum" sz="quarter" idx="12"/>
          </p:nvPr>
        </p:nvSpPr>
        <p:spPr/>
        <p:txBody>
          <a:bodyPr/>
          <a:lstStyle/>
          <a:p>
            <a:fld id="{08DF2CA7-EB07-40DD-A21C-CDB60222A6A3}" type="slidenum">
              <a:rPr lang="de-DE" smtClean="0"/>
              <a:t>‹Nr.›</a:t>
            </a:fld>
            <a:endParaRPr lang="de-DE"/>
          </a:p>
        </p:txBody>
      </p:sp>
    </p:spTree>
    <p:extLst>
      <p:ext uri="{BB962C8B-B14F-4D97-AF65-F5344CB8AC3E}">
        <p14:creationId xmlns:p14="http://schemas.microsoft.com/office/powerpoint/2010/main" val="109958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EE4DF6-9C3A-40AC-869A-32CD9E14A33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C498250-AE46-4513-A0D7-25BB27E53D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0AA4483-9311-412A-9B9D-1980192BDAC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9CBFF8F-2600-4530-8E5E-952FF4053D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696B81B-5789-4457-A99E-1CEE4C2732F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267729B-0999-4791-8C44-5CB8B643DCCE}"/>
              </a:ext>
            </a:extLst>
          </p:cNvPr>
          <p:cNvSpPr>
            <a:spLocks noGrp="1"/>
          </p:cNvSpPr>
          <p:nvPr>
            <p:ph type="dt" sz="half" idx="10"/>
          </p:nvPr>
        </p:nvSpPr>
        <p:spPr/>
        <p:txBody>
          <a:bodyPr/>
          <a:lstStyle/>
          <a:p>
            <a:r>
              <a:rPr lang="de-DE"/>
              <a:t>17.05.2022</a:t>
            </a:r>
          </a:p>
        </p:txBody>
      </p:sp>
      <p:sp>
        <p:nvSpPr>
          <p:cNvPr id="8" name="Fußzeilenplatzhalter 7">
            <a:extLst>
              <a:ext uri="{FF2B5EF4-FFF2-40B4-BE49-F238E27FC236}">
                <a16:creationId xmlns:a16="http://schemas.microsoft.com/office/drawing/2014/main" id="{DE451958-85C8-4AF4-83D2-4466162683F8}"/>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7EEA3DE-D271-49F7-8B94-803D9727944A}"/>
              </a:ext>
            </a:extLst>
          </p:cNvPr>
          <p:cNvSpPr>
            <a:spLocks noGrp="1"/>
          </p:cNvSpPr>
          <p:nvPr>
            <p:ph type="sldNum" sz="quarter" idx="12"/>
          </p:nvPr>
        </p:nvSpPr>
        <p:spPr/>
        <p:txBody>
          <a:bodyPr/>
          <a:lstStyle/>
          <a:p>
            <a:fld id="{08DF2CA7-EB07-40DD-A21C-CDB60222A6A3}" type="slidenum">
              <a:rPr lang="de-DE" smtClean="0"/>
              <a:t>‹Nr.›</a:t>
            </a:fld>
            <a:endParaRPr lang="de-DE"/>
          </a:p>
        </p:txBody>
      </p:sp>
    </p:spTree>
    <p:extLst>
      <p:ext uri="{BB962C8B-B14F-4D97-AF65-F5344CB8AC3E}">
        <p14:creationId xmlns:p14="http://schemas.microsoft.com/office/powerpoint/2010/main" val="2269329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FD58-38C4-4CA7-9672-1962EAB326A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AC7820A-4B90-45A8-820C-4D2D2DFC287A}"/>
              </a:ext>
            </a:extLst>
          </p:cNvPr>
          <p:cNvSpPr>
            <a:spLocks noGrp="1"/>
          </p:cNvSpPr>
          <p:nvPr>
            <p:ph type="dt" sz="half" idx="10"/>
          </p:nvPr>
        </p:nvSpPr>
        <p:spPr/>
        <p:txBody>
          <a:bodyPr/>
          <a:lstStyle/>
          <a:p>
            <a:r>
              <a:rPr lang="de-DE"/>
              <a:t>17.05.2022</a:t>
            </a:r>
          </a:p>
        </p:txBody>
      </p:sp>
      <p:sp>
        <p:nvSpPr>
          <p:cNvPr id="4" name="Fußzeilenplatzhalter 3">
            <a:extLst>
              <a:ext uri="{FF2B5EF4-FFF2-40B4-BE49-F238E27FC236}">
                <a16:creationId xmlns:a16="http://schemas.microsoft.com/office/drawing/2014/main" id="{7C1B57E4-48FA-450A-96B3-F622C61111B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FA83DCB-0199-4512-ADDF-707408F8E4D8}"/>
              </a:ext>
            </a:extLst>
          </p:cNvPr>
          <p:cNvSpPr>
            <a:spLocks noGrp="1"/>
          </p:cNvSpPr>
          <p:nvPr>
            <p:ph type="sldNum" sz="quarter" idx="12"/>
          </p:nvPr>
        </p:nvSpPr>
        <p:spPr/>
        <p:txBody>
          <a:bodyPr/>
          <a:lstStyle/>
          <a:p>
            <a:fld id="{08DF2CA7-EB07-40DD-A21C-CDB60222A6A3}" type="slidenum">
              <a:rPr lang="de-DE" smtClean="0"/>
              <a:t>‹Nr.›</a:t>
            </a:fld>
            <a:endParaRPr lang="de-DE"/>
          </a:p>
        </p:txBody>
      </p:sp>
    </p:spTree>
    <p:extLst>
      <p:ext uri="{BB962C8B-B14F-4D97-AF65-F5344CB8AC3E}">
        <p14:creationId xmlns:p14="http://schemas.microsoft.com/office/powerpoint/2010/main" val="1744623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6F6687F-A8FE-45FA-9469-CAFF52015A38}"/>
              </a:ext>
            </a:extLst>
          </p:cNvPr>
          <p:cNvSpPr>
            <a:spLocks noGrp="1"/>
          </p:cNvSpPr>
          <p:nvPr>
            <p:ph type="dt" sz="half" idx="10"/>
          </p:nvPr>
        </p:nvSpPr>
        <p:spPr/>
        <p:txBody>
          <a:bodyPr/>
          <a:lstStyle/>
          <a:p>
            <a:r>
              <a:rPr lang="de-DE"/>
              <a:t>17.05.2022</a:t>
            </a:r>
          </a:p>
        </p:txBody>
      </p:sp>
      <p:sp>
        <p:nvSpPr>
          <p:cNvPr id="3" name="Fußzeilenplatzhalter 2">
            <a:extLst>
              <a:ext uri="{FF2B5EF4-FFF2-40B4-BE49-F238E27FC236}">
                <a16:creationId xmlns:a16="http://schemas.microsoft.com/office/drawing/2014/main" id="{3DDE6A9A-2317-4FD7-B137-27E4D6FA2CBD}"/>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AEB4A15-0584-4FB7-956F-E45C72CDCE3E}"/>
              </a:ext>
            </a:extLst>
          </p:cNvPr>
          <p:cNvSpPr>
            <a:spLocks noGrp="1"/>
          </p:cNvSpPr>
          <p:nvPr>
            <p:ph type="sldNum" sz="quarter" idx="12"/>
          </p:nvPr>
        </p:nvSpPr>
        <p:spPr/>
        <p:txBody>
          <a:bodyPr/>
          <a:lstStyle/>
          <a:p>
            <a:fld id="{08DF2CA7-EB07-40DD-A21C-CDB60222A6A3}" type="slidenum">
              <a:rPr lang="de-DE" smtClean="0"/>
              <a:t>‹Nr.›</a:t>
            </a:fld>
            <a:endParaRPr lang="de-DE"/>
          </a:p>
        </p:txBody>
      </p:sp>
    </p:spTree>
    <p:extLst>
      <p:ext uri="{BB962C8B-B14F-4D97-AF65-F5344CB8AC3E}">
        <p14:creationId xmlns:p14="http://schemas.microsoft.com/office/powerpoint/2010/main" val="244968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94D24-6DAB-4FF1-847A-629332DCCBB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5278330-8444-4B12-B18C-3E84AFBF13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CDFA632-FFC1-4533-86EF-E9592EB507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12E73B9-B621-49AF-B013-BF59A58CEC7D}"/>
              </a:ext>
            </a:extLst>
          </p:cNvPr>
          <p:cNvSpPr>
            <a:spLocks noGrp="1"/>
          </p:cNvSpPr>
          <p:nvPr>
            <p:ph type="dt" sz="half" idx="10"/>
          </p:nvPr>
        </p:nvSpPr>
        <p:spPr/>
        <p:txBody>
          <a:bodyPr/>
          <a:lstStyle/>
          <a:p>
            <a:r>
              <a:rPr lang="de-DE"/>
              <a:t>17.05.2022</a:t>
            </a:r>
          </a:p>
        </p:txBody>
      </p:sp>
      <p:sp>
        <p:nvSpPr>
          <p:cNvPr id="6" name="Fußzeilenplatzhalter 5">
            <a:extLst>
              <a:ext uri="{FF2B5EF4-FFF2-40B4-BE49-F238E27FC236}">
                <a16:creationId xmlns:a16="http://schemas.microsoft.com/office/drawing/2014/main" id="{32C222C3-780A-45BC-805F-A0E555D87A6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F9AB04D-AC42-46DA-9D15-816A37B429C9}"/>
              </a:ext>
            </a:extLst>
          </p:cNvPr>
          <p:cNvSpPr>
            <a:spLocks noGrp="1"/>
          </p:cNvSpPr>
          <p:nvPr>
            <p:ph type="sldNum" sz="quarter" idx="12"/>
          </p:nvPr>
        </p:nvSpPr>
        <p:spPr/>
        <p:txBody>
          <a:bodyPr/>
          <a:lstStyle/>
          <a:p>
            <a:fld id="{08DF2CA7-EB07-40DD-A21C-CDB60222A6A3}" type="slidenum">
              <a:rPr lang="de-DE" smtClean="0"/>
              <a:t>‹Nr.›</a:t>
            </a:fld>
            <a:endParaRPr lang="de-DE"/>
          </a:p>
        </p:txBody>
      </p:sp>
    </p:spTree>
    <p:extLst>
      <p:ext uri="{BB962C8B-B14F-4D97-AF65-F5344CB8AC3E}">
        <p14:creationId xmlns:p14="http://schemas.microsoft.com/office/powerpoint/2010/main" val="161132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6956B-818D-4D22-8E0A-4258A8F7E1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E3E06A8-C445-4B70-98BF-863F93CD0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9F59607-6C0E-4338-8D6B-2A888AD910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78FCCED-27CD-4B5D-B567-AFBACE4E533C}"/>
              </a:ext>
            </a:extLst>
          </p:cNvPr>
          <p:cNvSpPr>
            <a:spLocks noGrp="1"/>
          </p:cNvSpPr>
          <p:nvPr>
            <p:ph type="dt" sz="half" idx="10"/>
          </p:nvPr>
        </p:nvSpPr>
        <p:spPr/>
        <p:txBody>
          <a:bodyPr/>
          <a:lstStyle/>
          <a:p>
            <a:r>
              <a:rPr lang="de-DE"/>
              <a:t>17.05.2022</a:t>
            </a:r>
          </a:p>
        </p:txBody>
      </p:sp>
      <p:sp>
        <p:nvSpPr>
          <p:cNvPr id="6" name="Fußzeilenplatzhalter 5">
            <a:extLst>
              <a:ext uri="{FF2B5EF4-FFF2-40B4-BE49-F238E27FC236}">
                <a16:creationId xmlns:a16="http://schemas.microsoft.com/office/drawing/2014/main" id="{5761004B-EA95-444F-B476-E06D215CD7D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15EC4D1-06EC-4AD1-99E3-3FE0E6D68435}"/>
              </a:ext>
            </a:extLst>
          </p:cNvPr>
          <p:cNvSpPr>
            <a:spLocks noGrp="1"/>
          </p:cNvSpPr>
          <p:nvPr>
            <p:ph type="sldNum" sz="quarter" idx="12"/>
          </p:nvPr>
        </p:nvSpPr>
        <p:spPr/>
        <p:txBody>
          <a:bodyPr/>
          <a:lstStyle/>
          <a:p>
            <a:fld id="{08DF2CA7-EB07-40DD-A21C-CDB60222A6A3}" type="slidenum">
              <a:rPr lang="de-DE" smtClean="0"/>
              <a:t>‹Nr.›</a:t>
            </a:fld>
            <a:endParaRPr lang="de-DE"/>
          </a:p>
        </p:txBody>
      </p:sp>
    </p:spTree>
    <p:extLst>
      <p:ext uri="{BB962C8B-B14F-4D97-AF65-F5344CB8AC3E}">
        <p14:creationId xmlns:p14="http://schemas.microsoft.com/office/powerpoint/2010/main" val="25522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0E2DC50-C414-4EEE-B3CE-8A4FF1083B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4D941B4-928E-407D-8542-E2AF64282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E4D6078-DF51-40E7-9C07-52B9B3D4A8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17.05.2022</a:t>
            </a:r>
          </a:p>
        </p:txBody>
      </p:sp>
      <p:sp>
        <p:nvSpPr>
          <p:cNvPr id="5" name="Fußzeilenplatzhalter 4">
            <a:extLst>
              <a:ext uri="{FF2B5EF4-FFF2-40B4-BE49-F238E27FC236}">
                <a16:creationId xmlns:a16="http://schemas.microsoft.com/office/drawing/2014/main" id="{AC6D3A01-503E-4100-9DC7-F40616124A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CB450FE-B035-40FF-AAEA-D10F152B2A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F2CA7-EB07-40DD-A21C-CDB60222A6A3}" type="slidenum">
              <a:rPr lang="de-DE" smtClean="0"/>
              <a:t>‹Nr.›</a:t>
            </a:fld>
            <a:endParaRPr lang="de-DE"/>
          </a:p>
        </p:txBody>
      </p:sp>
    </p:spTree>
    <p:extLst>
      <p:ext uri="{BB962C8B-B14F-4D97-AF65-F5344CB8AC3E}">
        <p14:creationId xmlns:p14="http://schemas.microsoft.com/office/powerpoint/2010/main" val="2067568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ACB15B8C-9F1D-4508-AFC1-C4D6384745C0}"/>
              </a:ext>
            </a:extLst>
          </p:cNvPr>
          <p:cNvSpPr>
            <a:spLocks noGrp="1"/>
          </p:cNvSpPr>
          <p:nvPr>
            <p:ph type="subTitle" idx="1"/>
          </p:nvPr>
        </p:nvSpPr>
        <p:spPr>
          <a:xfrm>
            <a:off x="1419367" y="2340428"/>
            <a:ext cx="9416011" cy="2177143"/>
          </a:xfrm>
        </p:spPr>
        <p:txBody>
          <a:bodyPr>
            <a:normAutofit fontScale="70000" lnSpcReduction="20000"/>
          </a:bodyPr>
          <a:lstStyle/>
          <a:p>
            <a:br>
              <a:rPr lang="de-DE" dirty="0"/>
            </a:br>
            <a:r>
              <a:rPr lang="de-DE" sz="3200" b="1" dirty="0"/>
              <a:t>Warum Digitalisierung gerade für </a:t>
            </a:r>
            <a:r>
              <a:rPr lang="de-DE" sz="3200" b="1" dirty="0">
                <a:effectLst/>
                <a:latin typeface="Calibri" panose="020F0502020204030204" pitchFamily="34" charset="0"/>
                <a:ea typeface="Calibri" panose="020F0502020204030204" pitchFamily="34" charset="0"/>
              </a:rPr>
              <a:t>Gesundheitsversorgung </a:t>
            </a:r>
            <a:r>
              <a:rPr lang="de-DE" sz="3200" b="1" dirty="0"/>
              <a:t>wichtig ist.</a:t>
            </a:r>
          </a:p>
          <a:p>
            <a:r>
              <a:rPr lang="de-DE" sz="2900" dirty="0">
                <a:effectLst/>
                <a:latin typeface="Calibri" panose="020F0502020204030204" pitchFamily="34" charset="0"/>
                <a:ea typeface="Times New Roman" panose="02020603050405020304" pitchFamily="18" charset="0"/>
                <a:cs typeface="Franklin Gothic Medium" panose="020B0603020102020204" pitchFamily="34" charset="0"/>
              </a:rPr>
              <a:t>„</a:t>
            </a:r>
            <a:r>
              <a:rPr lang="de-DE" sz="2900" b="1" dirty="0">
                <a:effectLst/>
                <a:latin typeface="Calibri" panose="020F0502020204030204" pitchFamily="34" charset="0"/>
                <a:ea typeface="Times New Roman" panose="02020603050405020304" pitchFamily="18" charset="0"/>
                <a:cs typeface="Franklin Gothic Medium" panose="020B0603020102020204" pitchFamily="34" charset="0"/>
              </a:rPr>
              <a:t>Strategische Partnerschaften auf dem Gebiet der medizinischen Ausbildung mit Fokus auf innovative Bildungsinhalte und höhere Arbeitsmarktrelevanz“ (MEDIC). </a:t>
            </a:r>
            <a:br>
              <a:rPr lang="de-DE" sz="2900" b="1" dirty="0">
                <a:effectLst/>
                <a:latin typeface="Calibri" panose="020F0502020204030204" pitchFamily="34" charset="0"/>
                <a:ea typeface="Times New Roman" panose="02020603050405020304" pitchFamily="18" charset="0"/>
                <a:cs typeface="Franklin Gothic Medium" panose="020B0603020102020204" pitchFamily="34" charset="0"/>
              </a:rPr>
            </a:br>
            <a:r>
              <a:rPr lang="de-DE" sz="2900" b="1" dirty="0">
                <a:effectLst/>
                <a:latin typeface="Calibri" panose="020F0502020204030204" pitchFamily="34" charset="0"/>
                <a:ea typeface="Times New Roman" panose="02020603050405020304" pitchFamily="18" charset="0"/>
                <a:cs typeface="Franklin Gothic Medium" panose="020B0603020102020204" pitchFamily="34" charset="0"/>
              </a:rPr>
              <a:t>Projekt- Nr.</a:t>
            </a:r>
            <a:r>
              <a:rPr lang="de-DE" sz="2900" dirty="0">
                <a:effectLst/>
                <a:latin typeface="Calibri" panose="020F0502020204030204" pitchFamily="34" charset="0"/>
                <a:ea typeface="Times New Roman" panose="02020603050405020304" pitchFamily="18" charset="0"/>
                <a:cs typeface="Franklin Gothic Medium" panose="020B0603020102020204" pitchFamily="34" charset="0"/>
              </a:rPr>
              <a:t>: </a:t>
            </a:r>
            <a:r>
              <a:rPr lang="de-DE" sz="2900" b="1" dirty="0">
                <a:effectLst/>
                <a:latin typeface="Calibri" panose="020F0502020204030204" pitchFamily="34" charset="0"/>
                <a:ea typeface="Times New Roman" panose="02020603050405020304" pitchFamily="18" charset="0"/>
                <a:cs typeface="Franklin Gothic Medium" panose="020B0603020102020204" pitchFamily="34" charset="0"/>
              </a:rPr>
              <a:t>2020-1-DE02-KA202-007407</a:t>
            </a:r>
            <a:endParaRPr lang="de-DE" sz="2900" dirty="0">
              <a:effectLst/>
              <a:latin typeface="ScalaSans-Regular"/>
              <a:ea typeface="Times New Roman" panose="02020603050405020304" pitchFamily="18" charset="0"/>
              <a:cs typeface="Franklin Gothic Medium" panose="020B0603020102020204" pitchFamily="34" charset="0"/>
            </a:endParaRPr>
          </a:p>
          <a:p>
            <a:r>
              <a:rPr lang="de-DE" sz="2800" b="1" dirty="0"/>
              <a:t>Dipl.-Ing. Liliana </a:t>
            </a:r>
            <a:r>
              <a:rPr lang="de-DE" sz="2800" b="1" dirty="0" err="1"/>
              <a:t>Hrytsyshyn</a:t>
            </a:r>
            <a:endParaRPr lang="de-DE" sz="2800" b="1" dirty="0"/>
          </a:p>
          <a:p>
            <a:r>
              <a:rPr lang="de-DE" sz="2800" b="1" dirty="0"/>
              <a:t>Thüringen Agentur für Europäische Programme</a:t>
            </a:r>
          </a:p>
          <a:p>
            <a:endParaRPr lang="de-DE" sz="2800" b="1" dirty="0"/>
          </a:p>
          <a:p>
            <a:endParaRPr lang="de-DE" sz="2800" b="1" dirty="0"/>
          </a:p>
          <a:p>
            <a:endParaRPr lang="de-DE" sz="2800" b="1" dirty="0"/>
          </a:p>
          <a:p>
            <a:endParaRPr lang="de-DE" sz="2800" dirty="0"/>
          </a:p>
        </p:txBody>
      </p:sp>
      <p:pic>
        <p:nvPicPr>
          <p:cNvPr id="4" name="Grafik1">
            <a:extLst>
              <a:ext uri="{FF2B5EF4-FFF2-40B4-BE49-F238E27FC236}">
                <a16:creationId xmlns:a16="http://schemas.microsoft.com/office/drawing/2014/main" id="{5C31378B-D7BA-423E-ADA7-6558C181AD76}"/>
              </a:ext>
            </a:extLst>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108" y="311720"/>
            <a:ext cx="2927350" cy="1038225"/>
          </a:xfrm>
          <a:prstGeom prst="rect">
            <a:avLst/>
          </a:prstGeom>
          <a:noFill/>
          <a:ln>
            <a:noFill/>
          </a:ln>
          <a:effectLst>
            <a:outerShdw dist="140092"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a:extLst>
              <a:ext uri="{FF2B5EF4-FFF2-40B4-BE49-F238E27FC236}">
                <a16:creationId xmlns:a16="http://schemas.microsoft.com/office/drawing/2014/main" id="{4BBDE94D-D05F-41E8-9240-E70797D7A8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542" y="203200"/>
            <a:ext cx="1771650" cy="1838325"/>
          </a:xfrm>
          <a:prstGeom prst="rect">
            <a:avLst/>
          </a:prstGeom>
          <a:noFill/>
          <a:ln>
            <a:noFill/>
          </a:ln>
        </p:spPr>
      </p:pic>
      <p:pic>
        <p:nvPicPr>
          <p:cNvPr id="1026" name="Grafik 9">
            <a:extLst>
              <a:ext uri="{FF2B5EF4-FFF2-40B4-BE49-F238E27FC236}">
                <a16:creationId xmlns:a16="http://schemas.microsoft.com/office/drawing/2014/main" id="{D2766BAB-C0A2-44E9-AAD9-C57AEDBD0A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849" y="619014"/>
            <a:ext cx="27051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elle 8">
            <a:extLst>
              <a:ext uri="{FF2B5EF4-FFF2-40B4-BE49-F238E27FC236}">
                <a16:creationId xmlns:a16="http://schemas.microsoft.com/office/drawing/2014/main" id="{17684E98-CE23-D8F1-543E-11467A87196E}"/>
              </a:ext>
            </a:extLst>
          </p:cNvPr>
          <p:cNvGraphicFramePr>
            <a:graphicFrameLocks noGrp="1"/>
          </p:cNvGraphicFramePr>
          <p:nvPr>
            <p:extLst>
              <p:ext uri="{D42A27DB-BD31-4B8C-83A1-F6EECF244321}">
                <p14:modId xmlns:p14="http://schemas.microsoft.com/office/powerpoint/2010/main" val="1403201805"/>
              </p:ext>
            </p:extLst>
          </p:nvPr>
        </p:nvGraphicFramePr>
        <p:xfrm>
          <a:off x="2305826" y="5364273"/>
          <a:ext cx="6206803" cy="992984"/>
        </p:xfrm>
        <a:graphic>
          <a:graphicData uri="http://schemas.openxmlformats.org/drawingml/2006/table">
            <a:tbl>
              <a:tblPr firstRow="1" firstCol="1" bandRow="1">
                <a:tableStyleId>{5C22544A-7EE6-4342-B048-85BDC9FD1C3A}</a:tableStyleId>
              </a:tblPr>
              <a:tblGrid>
                <a:gridCol w="1259276">
                  <a:extLst>
                    <a:ext uri="{9D8B030D-6E8A-4147-A177-3AD203B41FA5}">
                      <a16:colId xmlns:a16="http://schemas.microsoft.com/office/drawing/2014/main" val="1066059866"/>
                    </a:ext>
                  </a:extLst>
                </a:gridCol>
                <a:gridCol w="4947527">
                  <a:extLst>
                    <a:ext uri="{9D8B030D-6E8A-4147-A177-3AD203B41FA5}">
                      <a16:colId xmlns:a16="http://schemas.microsoft.com/office/drawing/2014/main" val="355918119"/>
                    </a:ext>
                  </a:extLst>
                </a:gridCol>
              </a:tblGrid>
              <a:tr h="467117">
                <a:tc>
                  <a:txBody>
                    <a:bodyPr/>
                    <a:lstStyle/>
                    <a:p>
                      <a:pPr>
                        <a:lnSpc>
                          <a:spcPct val="115000"/>
                        </a:lnSpc>
                      </a:pPr>
                      <a:endParaRPr lang="de-DE"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900">
                          <a:effectLst/>
                        </a:rPr>
                        <a:t>MEDIC - The Attribution-ShareAlike, or CC-BY-SA, license builds upon the CC-BY by requiring that the user license any new products based on the original under identical terms (in addition to crediting the original author).</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0459678"/>
                  </a:ext>
                </a:extLst>
              </a:tr>
              <a:tr h="525867">
                <a:tc gridSpan="2">
                  <a:txBody>
                    <a:bodyPr/>
                    <a:lstStyle/>
                    <a:p>
                      <a:pPr algn="ctr">
                        <a:lnSpc>
                          <a:spcPct val="115000"/>
                        </a:lnSpc>
                      </a:pPr>
                      <a:r>
                        <a:rPr lang="en-GB" sz="900" dirty="0">
                          <a:effectLst/>
                        </a:rPr>
                        <a:t>This project has been funded with support from the European Commission. This publication reflects the views only of the author, and the Commission cannot be held responsible for any use which may be made of the information contained therein.</a:t>
                      </a:r>
                      <a:endParaRPr lang="de-D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de-DE"/>
                    </a:p>
                  </a:txBody>
                  <a:tcPr/>
                </a:tc>
                <a:extLst>
                  <a:ext uri="{0D108BD9-81ED-4DB2-BD59-A6C34878D82A}">
                    <a16:rowId xmlns:a16="http://schemas.microsoft.com/office/drawing/2014/main" val="667808822"/>
                  </a:ext>
                </a:extLst>
              </a:tr>
            </a:tbl>
          </a:graphicData>
        </a:graphic>
      </p:graphicFrame>
      <p:pic>
        <p:nvPicPr>
          <p:cNvPr id="10" name="Grafik 1547959682" descr="http://www.aje.com/en/arc/dist/img/arc/CC-BY-SA.2f32e489.png">
            <a:extLst>
              <a:ext uri="{FF2B5EF4-FFF2-40B4-BE49-F238E27FC236}">
                <a16:creationId xmlns:a16="http://schemas.microsoft.com/office/drawing/2014/main" id="{B7892635-E3EE-CF47-3897-242FC2AA54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192" y="5364431"/>
            <a:ext cx="1221855" cy="43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768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6A15C-8059-45CF-BA43-BD085426C428}"/>
              </a:ext>
            </a:extLst>
          </p:cNvPr>
          <p:cNvSpPr>
            <a:spLocks noGrp="1"/>
          </p:cNvSpPr>
          <p:nvPr>
            <p:ph type="title"/>
          </p:nvPr>
        </p:nvSpPr>
        <p:spPr>
          <a:xfrm>
            <a:off x="1524000" y="1122363"/>
            <a:ext cx="9144000" cy="533017"/>
          </a:xfrm>
        </p:spPr>
        <p:txBody>
          <a:bodyPr>
            <a:normAutofit fontScale="90000"/>
          </a:bodyPr>
          <a:lstStyle/>
          <a:p>
            <a:r>
              <a:rPr lang="de-DE" dirty="0"/>
              <a:t> </a:t>
            </a:r>
            <a:endParaRPr lang="de-DE" sz="3100" b="1" dirty="0">
              <a:solidFill>
                <a:schemeClr val="accent1"/>
              </a:solidFill>
            </a:endParaRPr>
          </a:p>
        </p:txBody>
      </p:sp>
      <p:sp>
        <p:nvSpPr>
          <p:cNvPr id="3" name="Untertitel 2">
            <a:extLst>
              <a:ext uri="{FF2B5EF4-FFF2-40B4-BE49-F238E27FC236}">
                <a16:creationId xmlns:a16="http://schemas.microsoft.com/office/drawing/2014/main" id="{ACB15B8C-9F1D-4508-AFC1-C4D6384745C0}"/>
              </a:ext>
            </a:extLst>
          </p:cNvPr>
          <p:cNvSpPr>
            <a:spLocks noGrp="1"/>
          </p:cNvSpPr>
          <p:nvPr>
            <p:ph type="subTitle" idx="1"/>
          </p:nvPr>
        </p:nvSpPr>
        <p:spPr>
          <a:xfrm>
            <a:off x="1524000" y="2286000"/>
            <a:ext cx="9144000" cy="4114800"/>
          </a:xfrm>
        </p:spPr>
        <p:txBody>
          <a:bodyPr/>
          <a:lstStyle/>
          <a:p>
            <a:br>
              <a:rPr lang="de-DE" dirty="0"/>
            </a:br>
            <a:endParaRPr lang="de-DE" dirty="0"/>
          </a:p>
          <a:p>
            <a:endParaRPr lang="de-DE" dirty="0"/>
          </a:p>
        </p:txBody>
      </p:sp>
      <p:pic>
        <p:nvPicPr>
          <p:cNvPr id="4" name="Grafik1">
            <a:extLst>
              <a:ext uri="{FF2B5EF4-FFF2-40B4-BE49-F238E27FC236}">
                <a16:creationId xmlns:a16="http://schemas.microsoft.com/office/drawing/2014/main" id="{5C31378B-D7BA-423E-ADA7-6558C181AD76}"/>
              </a:ext>
            </a:extLst>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108" y="311720"/>
            <a:ext cx="2927350" cy="1038225"/>
          </a:xfrm>
          <a:prstGeom prst="rect">
            <a:avLst/>
          </a:prstGeom>
          <a:noFill/>
          <a:ln>
            <a:noFill/>
          </a:ln>
          <a:effectLst>
            <a:outerShdw dist="140092"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a:extLst>
              <a:ext uri="{FF2B5EF4-FFF2-40B4-BE49-F238E27FC236}">
                <a16:creationId xmlns:a16="http://schemas.microsoft.com/office/drawing/2014/main" id="{CAC72361-F9E2-4A88-860A-EC8FDCD814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325" y="1"/>
            <a:ext cx="2410110" cy="2286000"/>
          </a:xfrm>
          <a:prstGeom prst="rect">
            <a:avLst/>
          </a:prstGeom>
          <a:noFill/>
          <a:ln>
            <a:noFill/>
          </a:ln>
        </p:spPr>
      </p:pic>
      <p:pic>
        <p:nvPicPr>
          <p:cNvPr id="12" name="Grafik 9">
            <a:extLst>
              <a:ext uri="{FF2B5EF4-FFF2-40B4-BE49-F238E27FC236}">
                <a16:creationId xmlns:a16="http://schemas.microsoft.com/office/drawing/2014/main" id="{CBB3E308-2F42-49B3-A811-08ACBDF40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893" y="376557"/>
            <a:ext cx="27051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a:extLst>
              <a:ext uri="{FF2B5EF4-FFF2-40B4-BE49-F238E27FC236}">
                <a16:creationId xmlns:a16="http://schemas.microsoft.com/office/drawing/2014/main" id="{79E0D034-FAFC-8B1C-0825-9D1D8E490D1D}"/>
              </a:ext>
            </a:extLst>
          </p:cNvPr>
          <p:cNvPicPr>
            <a:picLocks noChangeAspect="1"/>
          </p:cNvPicPr>
          <p:nvPr/>
        </p:nvPicPr>
        <p:blipFill>
          <a:blip r:embed="rId5"/>
          <a:stretch>
            <a:fillRect/>
          </a:stretch>
        </p:blipFill>
        <p:spPr>
          <a:xfrm>
            <a:off x="6280973" y="1734112"/>
            <a:ext cx="5529943" cy="4167887"/>
          </a:xfrm>
          <a:prstGeom prst="rect">
            <a:avLst/>
          </a:prstGeom>
        </p:spPr>
      </p:pic>
      <p:sp>
        <p:nvSpPr>
          <p:cNvPr id="16" name="Textfeld 15">
            <a:extLst>
              <a:ext uri="{FF2B5EF4-FFF2-40B4-BE49-F238E27FC236}">
                <a16:creationId xmlns:a16="http://schemas.microsoft.com/office/drawing/2014/main" id="{E81D49BF-99D9-921A-A9D4-76E5840A20F1}"/>
              </a:ext>
            </a:extLst>
          </p:cNvPr>
          <p:cNvSpPr txBox="1"/>
          <p:nvPr/>
        </p:nvSpPr>
        <p:spPr>
          <a:xfrm>
            <a:off x="6280973" y="6025248"/>
            <a:ext cx="6052458" cy="344069"/>
          </a:xfrm>
          <a:prstGeom prst="rect">
            <a:avLst/>
          </a:prstGeom>
          <a:noFill/>
        </p:spPr>
        <p:txBody>
          <a:bodyPr wrap="square">
            <a:spAutoFit/>
          </a:bodyPr>
          <a:lstStyle/>
          <a:p>
            <a:pPr>
              <a:lnSpc>
                <a:spcPct val="107000"/>
              </a:lnSpc>
              <a:spcAft>
                <a:spcPts val="800"/>
              </a:spcAft>
            </a:pPr>
            <a:r>
              <a:rPr lang="de-DE" sz="1600" b="1" kern="0" dirty="0">
                <a:solidFill>
                  <a:srgbClr val="1C0F00"/>
                </a:solidFill>
                <a:effectLst/>
                <a:latin typeface="Calibri" panose="020F0502020204030204" pitchFamily="34" charset="0"/>
                <a:ea typeface="Calibri" panose="020F0502020204030204" pitchFamily="34" charset="0"/>
                <a:cs typeface="Calibri" panose="020F0502020204030204" pitchFamily="34" charset="0"/>
              </a:rPr>
              <a:t>Roboter Pepper ist derzeit als Stargast bei Schulungen</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47018813-3BFC-7DF1-DCB8-99B2DDDDC65E}"/>
              </a:ext>
            </a:extLst>
          </p:cNvPr>
          <p:cNvSpPr txBox="1"/>
          <p:nvPr/>
        </p:nvSpPr>
        <p:spPr>
          <a:xfrm>
            <a:off x="559850" y="2744304"/>
            <a:ext cx="5159828" cy="3077766"/>
          </a:xfrm>
          <a:prstGeom prst="rect">
            <a:avLst/>
          </a:prstGeom>
          <a:noFill/>
        </p:spPr>
        <p:txBody>
          <a:bodyPr wrap="square">
            <a:spAutoFit/>
          </a:bodyPr>
          <a:lstStyle/>
          <a:p>
            <a:pPr marL="342900" lvl="0" indent="-342900">
              <a:tabLst>
                <a:tab pos="457200" algn="l"/>
              </a:tabLst>
            </a:pPr>
            <a:r>
              <a:rPr lang="de-DE" sz="1600" b="1" dirty="0">
                <a:effectLst/>
                <a:ea typeface="Times New Roman" panose="02020603050405020304" pitchFamily="18" charset="0"/>
              </a:rPr>
              <a:t>Big Data und Data Analytics</a:t>
            </a:r>
            <a:r>
              <a:rPr lang="de-DE" sz="1600" dirty="0">
                <a:effectLst/>
                <a:ea typeface="Times New Roman" panose="02020603050405020304" pitchFamily="18" charset="0"/>
              </a:rPr>
              <a:t>: </a:t>
            </a:r>
          </a:p>
          <a:p>
            <a:pPr marL="342900" lvl="0" indent="-342900">
              <a:tabLst>
                <a:tab pos="457200" algn="l"/>
              </a:tabLst>
            </a:pPr>
            <a:r>
              <a:rPr lang="de-DE" sz="1600" dirty="0">
                <a:effectLst/>
                <a:ea typeface="Times New Roman" panose="02020603050405020304" pitchFamily="18" charset="0"/>
              </a:rPr>
              <a:t>	Die Digitalisierung ermöglicht die Sammlung und Analyse großer Mengen an Gesundheitsdaten. Durch die Analyse dieser Daten können Trends erkannt, Krankheitsausbrüche vorhergesagt und die Gesundheitsversorgung optimiert werden.</a:t>
            </a:r>
          </a:p>
          <a:p>
            <a:pPr marL="342900" lvl="0" indent="-342900">
              <a:tabLst>
                <a:tab pos="457200" algn="l"/>
              </a:tabLst>
            </a:pPr>
            <a:r>
              <a:rPr lang="de-DE" sz="1600" b="1" dirty="0">
                <a:effectLst/>
                <a:ea typeface="Times New Roman" panose="02020603050405020304" pitchFamily="18" charset="0"/>
              </a:rPr>
              <a:t>Robotik und Automatisierung</a:t>
            </a:r>
            <a:r>
              <a:rPr lang="de-DE" sz="1600" dirty="0">
                <a:effectLst/>
                <a:ea typeface="Times New Roman" panose="02020603050405020304" pitchFamily="18" charset="0"/>
              </a:rPr>
              <a:t>:</a:t>
            </a:r>
          </a:p>
          <a:p>
            <a:pPr marL="342900" lvl="0" indent="-342900">
              <a:tabLst>
                <a:tab pos="457200" algn="l"/>
              </a:tabLst>
            </a:pPr>
            <a:r>
              <a:rPr lang="de-DE" sz="1600" dirty="0">
                <a:ea typeface="Times New Roman" panose="02020603050405020304" pitchFamily="18" charset="0"/>
              </a:rPr>
              <a:t>	</a:t>
            </a:r>
            <a:r>
              <a:rPr lang="de-DE" sz="1600" dirty="0">
                <a:effectLst/>
                <a:ea typeface="Times New Roman" panose="02020603050405020304" pitchFamily="18" charset="0"/>
              </a:rPr>
              <a:t> In einigen Bereichen des Gesundheitswesens werden Roboter und automatisierte Systeme eingesetzt, um Aufgaben wie die Auslieferung von Medikamenten, die Chirurgie und die Rehabilitation zu unterstützen</a:t>
            </a:r>
            <a:r>
              <a:rPr lang="de-DE" sz="1800" dirty="0">
                <a:effectLst/>
                <a:latin typeface="Calibri" panose="020F0502020204030204" pitchFamily="34" charset="0"/>
                <a:ea typeface="Times New Roman" panose="02020603050405020304" pitchFamily="18" charset="0"/>
              </a:rPr>
              <a:t>.</a:t>
            </a:r>
            <a:endParaRPr lang="de-DE" sz="1800" dirty="0">
              <a:effectLst/>
              <a:latin typeface="Times New Roman" panose="02020603050405020304" pitchFamily="18" charset="0"/>
              <a:ea typeface="Times New Roman" panose="02020603050405020304" pitchFamily="18" charset="0"/>
            </a:endParaRPr>
          </a:p>
          <a:p>
            <a:endParaRPr lang="de-DE" sz="1600" dirty="0"/>
          </a:p>
        </p:txBody>
      </p:sp>
    </p:spTree>
    <p:extLst>
      <p:ext uri="{BB962C8B-B14F-4D97-AF65-F5344CB8AC3E}">
        <p14:creationId xmlns:p14="http://schemas.microsoft.com/office/powerpoint/2010/main" val="598657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ACB15B8C-9F1D-4508-AFC1-C4D6384745C0}"/>
              </a:ext>
            </a:extLst>
          </p:cNvPr>
          <p:cNvSpPr>
            <a:spLocks noGrp="1"/>
          </p:cNvSpPr>
          <p:nvPr>
            <p:ph type="subTitle" idx="1"/>
          </p:nvPr>
        </p:nvSpPr>
        <p:spPr>
          <a:xfrm>
            <a:off x="1524000" y="2286000"/>
            <a:ext cx="9144000" cy="4114800"/>
          </a:xfrm>
        </p:spPr>
        <p:txBody>
          <a:bodyPr/>
          <a:lstStyle/>
          <a:p>
            <a:br>
              <a:rPr lang="de-DE" dirty="0"/>
            </a:br>
            <a:endParaRPr lang="de-DE" dirty="0"/>
          </a:p>
        </p:txBody>
      </p:sp>
      <p:pic>
        <p:nvPicPr>
          <p:cNvPr id="4" name="Grafik1">
            <a:extLst>
              <a:ext uri="{FF2B5EF4-FFF2-40B4-BE49-F238E27FC236}">
                <a16:creationId xmlns:a16="http://schemas.microsoft.com/office/drawing/2014/main" id="{5C31378B-D7BA-423E-ADA7-6558C181AD76}"/>
              </a:ext>
            </a:extLst>
          </p:cNvPr>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108" y="311720"/>
            <a:ext cx="2927350" cy="1038225"/>
          </a:xfrm>
          <a:prstGeom prst="rect">
            <a:avLst/>
          </a:prstGeom>
          <a:noFill/>
          <a:ln>
            <a:noFill/>
          </a:ln>
          <a:effectLst>
            <a:outerShdw dist="140092"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a:extLst>
              <a:ext uri="{FF2B5EF4-FFF2-40B4-BE49-F238E27FC236}">
                <a16:creationId xmlns:a16="http://schemas.microsoft.com/office/drawing/2014/main" id="{04442E02-A631-4FF3-B55D-B7695970A04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08049" y="0"/>
            <a:ext cx="1892500" cy="2028840"/>
          </a:xfrm>
          <a:prstGeom prst="rect">
            <a:avLst/>
          </a:prstGeom>
          <a:noFill/>
          <a:ln>
            <a:noFill/>
          </a:ln>
        </p:spPr>
      </p:pic>
      <p:pic>
        <p:nvPicPr>
          <p:cNvPr id="10" name="Grafik 9">
            <a:extLst>
              <a:ext uri="{FF2B5EF4-FFF2-40B4-BE49-F238E27FC236}">
                <a16:creationId xmlns:a16="http://schemas.microsoft.com/office/drawing/2014/main" id="{7070578C-26D7-4DE3-988B-5917E8B8F0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992" y="64509"/>
            <a:ext cx="27051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1">
            <a:extLst>
              <a:ext uri="{FF2B5EF4-FFF2-40B4-BE49-F238E27FC236}">
                <a16:creationId xmlns:a16="http://schemas.microsoft.com/office/drawing/2014/main" id="{24D0F87C-A5F0-1AB6-279D-AD275ADD0FE2}"/>
              </a:ext>
            </a:extLst>
          </p:cNvPr>
          <p:cNvSpPr txBox="1"/>
          <p:nvPr/>
        </p:nvSpPr>
        <p:spPr>
          <a:xfrm>
            <a:off x="2220686" y="1349945"/>
            <a:ext cx="8610600" cy="400110"/>
          </a:xfrm>
          <a:prstGeom prst="rect">
            <a:avLst/>
          </a:prstGeom>
          <a:noFill/>
        </p:spPr>
        <p:txBody>
          <a:bodyPr wrap="square">
            <a:spAutoFit/>
          </a:bodyPr>
          <a:lstStyle/>
          <a:p>
            <a:r>
              <a:rPr lang="de-DE" sz="2000" b="1" dirty="0">
                <a:latin typeface="Calibri" panose="020F0502020204030204" pitchFamily="34" charset="0"/>
                <a:ea typeface="Times New Roman" panose="02020603050405020304" pitchFamily="18" charset="0"/>
              </a:rPr>
              <a:t>E-Learning und </a:t>
            </a:r>
            <a:r>
              <a:rPr lang="de-DE" sz="2000" b="1" dirty="0"/>
              <a:t>Simulationsbasiertes Lernen</a:t>
            </a:r>
          </a:p>
        </p:txBody>
      </p:sp>
      <p:pic>
        <p:nvPicPr>
          <p:cNvPr id="2" name="4c322389-15bd-4c2b-a6f0-f62eb4938922">
            <a:hlinkClick r:id="" action="ppaction://media"/>
            <a:extLst>
              <a:ext uri="{FF2B5EF4-FFF2-40B4-BE49-F238E27FC236}">
                <a16:creationId xmlns:a16="http://schemas.microsoft.com/office/drawing/2014/main" id="{6C8258A9-F44D-75ED-E480-6D7A58D7EEBF}"/>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6400800" y="2405511"/>
            <a:ext cx="5643037" cy="3194172"/>
          </a:xfrm>
          <a:prstGeom prst="rect">
            <a:avLst/>
          </a:prstGeom>
        </p:spPr>
      </p:pic>
      <p:sp>
        <p:nvSpPr>
          <p:cNvPr id="5" name="Textfeld 4">
            <a:extLst>
              <a:ext uri="{FF2B5EF4-FFF2-40B4-BE49-F238E27FC236}">
                <a16:creationId xmlns:a16="http://schemas.microsoft.com/office/drawing/2014/main" id="{B0852311-0BD4-98C2-746F-2063DC9595E5}"/>
              </a:ext>
            </a:extLst>
          </p:cNvPr>
          <p:cNvSpPr txBox="1"/>
          <p:nvPr/>
        </p:nvSpPr>
        <p:spPr>
          <a:xfrm>
            <a:off x="383119" y="2372854"/>
            <a:ext cx="5527824" cy="3108543"/>
          </a:xfrm>
          <a:prstGeom prst="rect">
            <a:avLst/>
          </a:prstGeom>
          <a:noFill/>
        </p:spPr>
        <p:txBody>
          <a:bodyPr wrap="square">
            <a:spAutoFit/>
          </a:bodyPr>
          <a:lstStyle/>
          <a:p>
            <a:pPr marL="342900" lvl="0" indent="-342900">
              <a:tabLst>
                <a:tab pos="457200" algn="l"/>
              </a:tabLst>
            </a:pPr>
            <a:r>
              <a:rPr lang="de-DE" sz="1800" dirty="0">
                <a:effectLst/>
                <a:latin typeface="Calibri" panose="020F0502020204030204" pitchFamily="34" charset="0"/>
                <a:ea typeface="Calibri" panose="020F0502020204030204" pitchFamily="34" charset="0"/>
              </a:rPr>
              <a:t>	</a:t>
            </a:r>
            <a:r>
              <a:rPr lang="de-DE" sz="1600" dirty="0">
                <a:effectLst/>
                <a:latin typeface="Calibri" panose="020F0502020204030204" pitchFamily="34" charset="0"/>
                <a:ea typeface="Calibri" panose="020F0502020204030204" pitchFamily="34" charset="0"/>
              </a:rPr>
              <a:t>Die Digitalisierung ermöglicht es Gesundheitsdienstleistern, ihre Fähigkeiten durch Online-Kurse und Schulungsplattformen zu erweitern. Dies ist von großer Bedeutung, um mit den neuesten Entwicklungen im Gesundheitswesen Schritt zu halten. Berufliche Kompetenzen können nicht allein durch theoretische Diskussionen erworben werden, sondern insbesondere durch praktische Umsetzung. Hierbei spielt das simulationsbasierte Lernen, das realitätsnahe Situationssimulationen umfasst, eine wichtige Rolle. Unser Ziel ist es, den Transfer von Theorie in die Praxis in den Ausbildungen des Gesundheitswesens zu fördern</a:t>
            </a:r>
            <a:r>
              <a:rPr lang="de-DE" b="1" dirty="0">
                <a:latin typeface="Calibri" panose="020F0502020204030204" pitchFamily="34" charset="0"/>
                <a:ea typeface="Times New Roman" panose="02020603050405020304" pitchFamily="18" charset="0"/>
              </a:rPr>
              <a:t>	</a:t>
            </a:r>
            <a:endParaRPr lang="de-DE"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284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6A15C-8059-45CF-BA43-BD085426C428}"/>
              </a:ext>
            </a:extLst>
          </p:cNvPr>
          <p:cNvSpPr>
            <a:spLocks noGrp="1"/>
          </p:cNvSpPr>
          <p:nvPr>
            <p:ph type="title"/>
          </p:nvPr>
        </p:nvSpPr>
        <p:spPr>
          <a:xfrm>
            <a:off x="1524000" y="1122363"/>
            <a:ext cx="9144000" cy="533017"/>
          </a:xfrm>
        </p:spPr>
        <p:txBody>
          <a:bodyPr>
            <a:normAutofit fontScale="90000"/>
          </a:bodyPr>
          <a:lstStyle/>
          <a:p>
            <a:r>
              <a:rPr lang="de-DE" dirty="0"/>
              <a:t> </a:t>
            </a:r>
            <a:endParaRPr lang="de-DE" sz="3100" b="1" dirty="0">
              <a:solidFill>
                <a:schemeClr val="accent1"/>
              </a:solidFill>
            </a:endParaRPr>
          </a:p>
        </p:txBody>
      </p:sp>
      <p:sp>
        <p:nvSpPr>
          <p:cNvPr id="3" name="Untertitel 2">
            <a:extLst>
              <a:ext uri="{FF2B5EF4-FFF2-40B4-BE49-F238E27FC236}">
                <a16:creationId xmlns:a16="http://schemas.microsoft.com/office/drawing/2014/main" id="{ACB15B8C-9F1D-4508-AFC1-C4D6384745C0}"/>
              </a:ext>
            </a:extLst>
          </p:cNvPr>
          <p:cNvSpPr>
            <a:spLocks noGrp="1"/>
          </p:cNvSpPr>
          <p:nvPr>
            <p:ph type="subTitle" idx="1"/>
          </p:nvPr>
        </p:nvSpPr>
        <p:spPr>
          <a:xfrm>
            <a:off x="3352798" y="1985371"/>
            <a:ext cx="7315201" cy="4415429"/>
          </a:xfrm>
        </p:spPr>
        <p:txBody>
          <a:bodyPr/>
          <a:lstStyle/>
          <a:p>
            <a:br>
              <a:rPr lang="de-DE" dirty="0"/>
            </a:br>
            <a:endParaRPr lang="de-DE" dirty="0"/>
          </a:p>
          <a:p>
            <a:endParaRPr lang="de-DE" dirty="0"/>
          </a:p>
        </p:txBody>
      </p:sp>
      <p:pic>
        <p:nvPicPr>
          <p:cNvPr id="4" name="Grafik1">
            <a:extLst>
              <a:ext uri="{FF2B5EF4-FFF2-40B4-BE49-F238E27FC236}">
                <a16:creationId xmlns:a16="http://schemas.microsoft.com/office/drawing/2014/main" id="{5C31378B-D7BA-423E-ADA7-6558C181AD76}"/>
              </a:ext>
            </a:extLst>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108" y="311720"/>
            <a:ext cx="2927350" cy="1038225"/>
          </a:xfrm>
          <a:prstGeom prst="rect">
            <a:avLst/>
          </a:prstGeom>
          <a:noFill/>
          <a:ln>
            <a:noFill/>
          </a:ln>
          <a:effectLst>
            <a:outerShdw dist="140092"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a:extLst>
              <a:ext uri="{FF2B5EF4-FFF2-40B4-BE49-F238E27FC236}">
                <a16:creationId xmlns:a16="http://schemas.microsoft.com/office/drawing/2014/main" id="{CAC72361-F9E2-4A88-860A-EC8FDCD814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0370" y="228600"/>
            <a:ext cx="3055143" cy="2985484"/>
          </a:xfrm>
          <a:prstGeom prst="rect">
            <a:avLst/>
          </a:prstGeom>
          <a:noFill/>
          <a:ln>
            <a:noFill/>
          </a:ln>
        </p:spPr>
      </p:pic>
      <p:pic>
        <p:nvPicPr>
          <p:cNvPr id="12" name="Grafik 9">
            <a:extLst>
              <a:ext uri="{FF2B5EF4-FFF2-40B4-BE49-F238E27FC236}">
                <a16:creationId xmlns:a16="http://schemas.microsoft.com/office/drawing/2014/main" id="{CBB3E308-2F42-49B3-A811-08ACBDF40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893" y="376557"/>
            <a:ext cx="27051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a:extLst>
              <a:ext uri="{FF2B5EF4-FFF2-40B4-BE49-F238E27FC236}">
                <a16:creationId xmlns:a16="http://schemas.microsoft.com/office/drawing/2014/main" id="{A2461BB2-1632-2D3D-B4A9-9B52A09CFD46}"/>
              </a:ext>
            </a:extLst>
          </p:cNvPr>
          <p:cNvSpPr txBox="1"/>
          <p:nvPr/>
        </p:nvSpPr>
        <p:spPr>
          <a:xfrm>
            <a:off x="3995058" y="1536702"/>
            <a:ext cx="7315200" cy="4093428"/>
          </a:xfrm>
          <a:prstGeom prst="rect">
            <a:avLst/>
          </a:prstGeom>
          <a:noFill/>
        </p:spPr>
        <p:txBody>
          <a:bodyPr wrap="square">
            <a:spAutoFit/>
          </a:bodyPr>
          <a:lstStyle/>
          <a:p>
            <a:r>
              <a:rPr lang="de-DE" b="1" dirty="0"/>
              <a:t>Folgende Vorteile hat die Digitalisierung in der Pflege:</a:t>
            </a:r>
          </a:p>
          <a:p>
            <a:endParaRPr lang="de-DE" b="1" dirty="0"/>
          </a:p>
          <a:p>
            <a:pPr>
              <a:buFont typeface="Arial" panose="020B0604020202020204" pitchFamily="34" charset="0"/>
              <a:buChar char="•"/>
            </a:pPr>
            <a:r>
              <a:rPr lang="de-DE" sz="1600" b="1" dirty="0"/>
              <a:t>Bessere Kommunikation</a:t>
            </a:r>
            <a:r>
              <a:rPr lang="de-DE" sz="1600" dirty="0"/>
              <a:t> zwischen Pflegefachkräften, insbesondere durch eine digitale Dokumentation.</a:t>
            </a:r>
          </a:p>
          <a:p>
            <a:pPr>
              <a:buFont typeface="Arial" panose="020B0604020202020204" pitchFamily="34" charset="0"/>
              <a:buChar char="•"/>
            </a:pPr>
            <a:endParaRPr lang="de-DE" sz="1600" dirty="0"/>
          </a:p>
          <a:p>
            <a:pPr>
              <a:buFont typeface="Arial" panose="020B0604020202020204" pitchFamily="34" charset="0"/>
              <a:buChar char="•"/>
            </a:pPr>
            <a:r>
              <a:rPr lang="de-DE" sz="1600" b="1" dirty="0"/>
              <a:t>Mehr Zeit</a:t>
            </a:r>
            <a:r>
              <a:rPr lang="de-DE" sz="1600" dirty="0"/>
              <a:t> der Pflegekräfte für die Patienten und Patientinnen durch technische Assistenzsysteme oder digitale Dokumentationslösungen, die Aufgaben abnehmen beziehungsweise reduzieren.</a:t>
            </a:r>
          </a:p>
          <a:p>
            <a:pPr>
              <a:buFont typeface="Arial" panose="020B0604020202020204" pitchFamily="34" charset="0"/>
              <a:buChar char="•"/>
            </a:pPr>
            <a:endParaRPr lang="de-DE" sz="1600" dirty="0"/>
          </a:p>
          <a:p>
            <a:pPr>
              <a:buFont typeface="Arial" panose="020B0604020202020204" pitchFamily="34" charset="0"/>
              <a:buChar char="•"/>
            </a:pPr>
            <a:r>
              <a:rPr lang="de-DE" sz="1600" b="1" dirty="0"/>
              <a:t>Entlastung</a:t>
            </a:r>
            <a:r>
              <a:rPr lang="de-DE" sz="1600" dirty="0"/>
              <a:t> von Pflegefachkräften und pflegenden Angehörigen, beispielsweise durch technische Assistenzsysteme wie Sensormatten oder Geräte zur Erinnerung an die Medikamenteneinnahme.</a:t>
            </a:r>
          </a:p>
          <a:p>
            <a:pPr>
              <a:buFont typeface="Arial" panose="020B0604020202020204" pitchFamily="34" charset="0"/>
              <a:buChar char="•"/>
            </a:pPr>
            <a:endParaRPr lang="de-DE" sz="1600" dirty="0"/>
          </a:p>
          <a:p>
            <a:pPr>
              <a:buFont typeface="Arial" panose="020B0604020202020204" pitchFamily="34" charset="0"/>
              <a:buChar char="•"/>
            </a:pPr>
            <a:r>
              <a:rPr lang="de-DE" sz="1600" b="1" dirty="0"/>
              <a:t>Länger selbstbestimmt und sicher</a:t>
            </a:r>
            <a:r>
              <a:rPr lang="de-DE" sz="1600" dirty="0"/>
              <a:t> im eigenen Haushalt leben, zum Beispiel mit </a:t>
            </a:r>
            <a:r>
              <a:rPr lang="de-DE" sz="1600" dirty="0" err="1"/>
              <a:t>Telecare</a:t>
            </a:r>
            <a:r>
              <a:rPr lang="de-DE" sz="1600" dirty="0"/>
              <a:t> oder tragbaren Lösungen wie einem Hausnotrufsystem mit integriertem Sturzsensor.</a:t>
            </a:r>
          </a:p>
        </p:txBody>
      </p:sp>
    </p:spTree>
    <p:extLst>
      <p:ext uri="{BB962C8B-B14F-4D97-AF65-F5344CB8AC3E}">
        <p14:creationId xmlns:p14="http://schemas.microsoft.com/office/powerpoint/2010/main" val="1273385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ACB15B8C-9F1D-4508-AFC1-C4D6384745C0}"/>
              </a:ext>
            </a:extLst>
          </p:cNvPr>
          <p:cNvSpPr>
            <a:spLocks noGrp="1"/>
          </p:cNvSpPr>
          <p:nvPr>
            <p:ph type="subTitle" idx="1"/>
          </p:nvPr>
        </p:nvSpPr>
        <p:spPr>
          <a:xfrm>
            <a:off x="1524000" y="2286000"/>
            <a:ext cx="9144000" cy="4114800"/>
          </a:xfrm>
        </p:spPr>
        <p:txBody>
          <a:bodyPr/>
          <a:lstStyle/>
          <a:p>
            <a:br>
              <a:rPr lang="de-DE" dirty="0"/>
            </a:br>
            <a:r>
              <a:rPr lang="de-DE" dirty="0"/>
              <a:t>Schnittstellen zwischen IT und Pflege:</a:t>
            </a:r>
          </a:p>
          <a:p>
            <a:r>
              <a:rPr lang="de-DE" sz="1800" dirty="0"/>
              <a:t>Dazu gehören im Pflegealltag digitale Pflegeberichte, Verlaufsdokumentationen, der digital abgebildete Pflegeprozess und die digitale Patientenkurven, die in der Umsetzung digitale Kompetenzen erfordern.</a:t>
            </a:r>
          </a:p>
          <a:p>
            <a:r>
              <a:rPr lang="de-DE" sz="1800" dirty="0"/>
              <a:t>Anwendung der neuartigen Software-Programme auf der Stationen, welche leicht in der Anwendung sind und die enge Zusammenarbeit mit IT- Bereichen absichern.</a:t>
            </a:r>
          </a:p>
        </p:txBody>
      </p:sp>
      <p:pic>
        <p:nvPicPr>
          <p:cNvPr id="4" name="Grafik1">
            <a:extLst>
              <a:ext uri="{FF2B5EF4-FFF2-40B4-BE49-F238E27FC236}">
                <a16:creationId xmlns:a16="http://schemas.microsoft.com/office/drawing/2014/main" id="{5C31378B-D7BA-423E-ADA7-6558C181AD76}"/>
              </a:ext>
            </a:extLst>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108" y="311720"/>
            <a:ext cx="2927350" cy="1038225"/>
          </a:xfrm>
          <a:prstGeom prst="rect">
            <a:avLst/>
          </a:prstGeom>
          <a:noFill/>
          <a:ln>
            <a:noFill/>
          </a:ln>
          <a:effectLst>
            <a:outerShdw dist="140092"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a:extLst>
              <a:ext uri="{FF2B5EF4-FFF2-40B4-BE49-F238E27FC236}">
                <a16:creationId xmlns:a16="http://schemas.microsoft.com/office/drawing/2014/main" id="{04442E02-A631-4FF3-B55D-B7695970A04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877" y="203200"/>
            <a:ext cx="1771650" cy="1838325"/>
          </a:xfrm>
          <a:prstGeom prst="rect">
            <a:avLst/>
          </a:prstGeom>
          <a:noFill/>
          <a:ln>
            <a:noFill/>
          </a:ln>
        </p:spPr>
      </p:pic>
      <p:sp>
        <p:nvSpPr>
          <p:cNvPr id="9" name="Untertitel 2">
            <a:extLst>
              <a:ext uri="{FF2B5EF4-FFF2-40B4-BE49-F238E27FC236}">
                <a16:creationId xmlns:a16="http://schemas.microsoft.com/office/drawing/2014/main" id="{0289D527-22D3-4C02-B3D2-0E3A2EB25B95}"/>
              </a:ext>
            </a:extLst>
          </p:cNvPr>
          <p:cNvSpPr txBox="1">
            <a:spLocks/>
          </p:cNvSpPr>
          <p:nvPr/>
        </p:nvSpPr>
        <p:spPr>
          <a:xfrm>
            <a:off x="1676400" y="2438400"/>
            <a:ext cx="9144000" cy="4114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de-DE"/>
            </a:br>
            <a:endParaRPr lang="de-DE" dirty="0"/>
          </a:p>
        </p:txBody>
      </p:sp>
      <p:sp>
        <p:nvSpPr>
          <p:cNvPr id="10" name="Untertitel 2">
            <a:extLst>
              <a:ext uri="{FF2B5EF4-FFF2-40B4-BE49-F238E27FC236}">
                <a16:creationId xmlns:a16="http://schemas.microsoft.com/office/drawing/2014/main" id="{5884EA9B-C018-4EF6-9FF7-A8F37B601D34}"/>
              </a:ext>
            </a:extLst>
          </p:cNvPr>
          <p:cNvSpPr txBox="1">
            <a:spLocks/>
          </p:cNvSpPr>
          <p:nvPr/>
        </p:nvSpPr>
        <p:spPr>
          <a:xfrm>
            <a:off x="1828800" y="2590800"/>
            <a:ext cx="9144000" cy="4114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de-DE"/>
            </a:br>
            <a:endParaRPr lang="de-DE" dirty="0"/>
          </a:p>
        </p:txBody>
      </p:sp>
      <p:pic>
        <p:nvPicPr>
          <p:cNvPr id="11" name="Grafik 9">
            <a:extLst>
              <a:ext uri="{FF2B5EF4-FFF2-40B4-BE49-F238E27FC236}">
                <a16:creationId xmlns:a16="http://schemas.microsoft.com/office/drawing/2014/main" id="{C3BA537C-6B67-4329-918D-0912BAFAC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849" y="619014"/>
            <a:ext cx="27051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060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ACB15B8C-9F1D-4508-AFC1-C4D6384745C0}"/>
              </a:ext>
            </a:extLst>
          </p:cNvPr>
          <p:cNvSpPr>
            <a:spLocks noGrp="1"/>
          </p:cNvSpPr>
          <p:nvPr>
            <p:ph type="subTitle" idx="1"/>
          </p:nvPr>
        </p:nvSpPr>
        <p:spPr>
          <a:xfrm>
            <a:off x="1524000" y="2286000"/>
            <a:ext cx="9144000" cy="4114800"/>
          </a:xfrm>
        </p:spPr>
        <p:txBody>
          <a:bodyPr/>
          <a:lstStyle/>
          <a:p>
            <a:br>
              <a:rPr lang="de-DE" dirty="0"/>
            </a:br>
            <a:endParaRPr lang="de-DE" dirty="0"/>
          </a:p>
          <a:p>
            <a:r>
              <a:rPr lang="de-DE" sz="4000" dirty="0"/>
              <a:t>Danke für Ihre Aufmerksamkeit </a:t>
            </a:r>
          </a:p>
        </p:txBody>
      </p:sp>
      <p:pic>
        <p:nvPicPr>
          <p:cNvPr id="4" name="Grafik1">
            <a:extLst>
              <a:ext uri="{FF2B5EF4-FFF2-40B4-BE49-F238E27FC236}">
                <a16:creationId xmlns:a16="http://schemas.microsoft.com/office/drawing/2014/main" id="{5C31378B-D7BA-423E-ADA7-6558C181AD76}"/>
              </a:ext>
            </a:extLst>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108" y="311720"/>
            <a:ext cx="2927350" cy="1038225"/>
          </a:xfrm>
          <a:prstGeom prst="rect">
            <a:avLst/>
          </a:prstGeom>
          <a:noFill/>
          <a:ln>
            <a:noFill/>
          </a:ln>
          <a:effectLst>
            <a:outerShdw dist="140092"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a:extLst>
              <a:ext uri="{FF2B5EF4-FFF2-40B4-BE49-F238E27FC236}">
                <a16:creationId xmlns:a16="http://schemas.microsoft.com/office/drawing/2014/main" id="{04442E02-A631-4FF3-B55D-B7695970A04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877" y="203200"/>
            <a:ext cx="1771650" cy="1838325"/>
          </a:xfrm>
          <a:prstGeom prst="rect">
            <a:avLst/>
          </a:prstGeom>
          <a:noFill/>
          <a:ln>
            <a:noFill/>
          </a:ln>
        </p:spPr>
      </p:pic>
      <p:sp>
        <p:nvSpPr>
          <p:cNvPr id="9" name="Untertitel 2">
            <a:extLst>
              <a:ext uri="{FF2B5EF4-FFF2-40B4-BE49-F238E27FC236}">
                <a16:creationId xmlns:a16="http://schemas.microsoft.com/office/drawing/2014/main" id="{0289D527-22D3-4C02-B3D2-0E3A2EB25B95}"/>
              </a:ext>
            </a:extLst>
          </p:cNvPr>
          <p:cNvSpPr txBox="1">
            <a:spLocks/>
          </p:cNvSpPr>
          <p:nvPr/>
        </p:nvSpPr>
        <p:spPr>
          <a:xfrm>
            <a:off x="1676400" y="2438400"/>
            <a:ext cx="9144000" cy="4114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de-DE"/>
            </a:br>
            <a:endParaRPr lang="de-DE" dirty="0"/>
          </a:p>
        </p:txBody>
      </p:sp>
      <p:sp>
        <p:nvSpPr>
          <p:cNvPr id="10" name="Untertitel 2">
            <a:extLst>
              <a:ext uri="{FF2B5EF4-FFF2-40B4-BE49-F238E27FC236}">
                <a16:creationId xmlns:a16="http://schemas.microsoft.com/office/drawing/2014/main" id="{5884EA9B-C018-4EF6-9FF7-A8F37B601D34}"/>
              </a:ext>
            </a:extLst>
          </p:cNvPr>
          <p:cNvSpPr txBox="1">
            <a:spLocks/>
          </p:cNvSpPr>
          <p:nvPr/>
        </p:nvSpPr>
        <p:spPr>
          <a:xfrm>
            <a:off x="1828800" y="2590800"/>
            <a:ext cx="9144000" cy="4114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de-DE"/>
            </a:br>
            <a:endParaRPr lang="de-DE" dirty="0"/>
          </a:p>
        </p:txBody>
      </p:sp>
      <p:pic>
        <p:nvPicPr>
          <p:cNvPr id="11" name="Grafik 9">
            <a:extLst>
              <a:ext uri="{FF2B5EF4-FFF2-40B4-BE49-F238E27FC236}">
                <a16:creationId xmlns:a16="http://schemas.microsoft.com/office/drawing/2014/main" id="{C3BA537C-6B67-4329-918D-0912BAFAC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849" y="619014"/>
            <a:ext cx="27051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04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ACB15B8C-9F1D-4508-AFC1-C4D6384745C0}"/>
              </a:ext>
            </a:extLst>
          </p:cNvPr>
          <p:cNvSpPr>
            <a:spLocks noGrp="1"/>
          </p:cNvSpPr>
          <p:nvPr>
            <p:ph type="subTitle" idx="1"/>
          </p:nvPr>
        </p:nvSpPr>
        <p:spPr>
          <a:xfrm>
            <a:off x="1524000" y="2286000"/>
            <a:ext cx="9144000" cy="4114800"/>
          </a:xfrm>
        </p:spPr>
        <p:txBody>
          <a:bodyPr/>
          <a:lstStyle/>
          <a:p>
            <a:br>
              <a:rPr lang="de-DE" dirty="0"/>
            </a:br>
            <a:endParaRPr lang="de-DE" dirty="0"/>
          </a:p>
        </p:txBody>
      </p:sp>
      <p:pic>
        <p:nvPicPr>
          <p:cNvPr id="4" name="Grafik1">
            <a:extLst>
              <a:ext uri="{FF2B5EF4-FFF2-40B4-BE49-F238E27FC236}">
                <a16:creationId xmlns:a16="http://schemas.microsoft.com/office/drawing/2014/main" id="{5C31378B-D7BA-423E-ADA7-6558C181AD76}"/>
              </a:ext>
            </a:extLst>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108" y="311720"/>
            <a:ext cx="2927350" cy="1038225"/>
          </a:xfrm>
          <a:prstGeom prst="rect">
            <a:avLst/>
          </a:prstGeom>
          <a:noFill/>
          <a:ln>
            <a:noFill/>
          </a:ln>
          <a:effectLst>
            <a:outerShdw dist="140092"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a:extLst>
              <a:ext uri="{FF2B5EF4-FFF2-40B4-BE49-F238E27FC236}">
                <a16:creationId xmlns:a16="http://schemas.microsoft.com/office/drawing/2014/main" id="{04442E02-A631-4FF3-B55D-B7695970A04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8150" y="430782"/>
            <a:ext cx="1771650" cy="1838325"/>
          </a:xfrm>
          <a:prstGeom prst="rect">
            <a:avLst/>
          </a:prstGeom>
          <a:noFill/>
          <a:ln>
            <a:noFill/>
          </a:ln>
        </p:spPr>
      </p:pic>
      <p:sp>
        <p:nvSpPr>
          <p:cNvPr id="9" name="Textfeld 8">
            <a:extLst>
              <a:ext uri="{FF2B5EF4-FFF2-40B4-BE49-F238E27FC236}">
                <a16:creationId xmlns:a16="http://schemas.microsoft.com/office/drawing/2014/main" id="{C46B1FF4-78FC-4E12-B314-5A8E7DE4356D}"/>
              </a:ext>
            </a:extLst>
          </p:cNvPr>
          <p:cNvSpPr txBox="1"/>
          <p:nvPr/>
        </p:nvSpPr>
        <p:spPr>
          <a:xfrm>
            <a:off x="2362200" y="1622768"/>
            <a:ext cx="8033657" cy="5035738"/>
          </a:xfrm>
          <a:prstGeom prst="rect">
            <a:avLst/>
          </a:prstGeom>
          <a:noFill/>
        </p:spPr>
        <p:txBody>
          <a:bodyPr wrap="square">
            <a:spAutoFit/>
          </a:bodyPr>
          <a:lstStyle/>
          <a:p>
            <a:pPr>
              <a:lnSpc>
                <a:spcPct val="107000"/>
              </a:lnSpc>
              <a:spcAft>
                <a:spcPts val="800"/>
              </a:spcAft>
              <a:tabLst>
                <a:tab pos="1400175" algn="l"/>
              </a:tabLst>
            </a:pPr>
            <a:r>
              <a:rPr lang="de-DE" sz="1600" dirty="0">
                <a:effectLst/>
                <a:latin typeface="Calibri" panose="020F0502020204030204" pitchFamily="34" charset="0"/>
                <a:ea typeface="Calibri" panose="020F0502020204030204" pitchFamily="34" charset="0"/>
              </a:rPr>
              <a:t>Die Digitalisierung im Prozess der Gesundheitsversorgung bezieht sich auf die Integration digitaler Technologien und innovativer Ansätze in die Bereitstellung von Gesundheitsdiensten, um die Qualität der Versorgung zu verbessern, die Effizienz zu steigern und den Zugang zu Gesundheitsleistungen zu erleichtern.</a:t>
            </a:r>
          </a:p>
          <a:p>
            <a:pPr>
              <a:lnSpc>
                <a:spcPct val="107000"/>
              </a:lnSpc>
              <a:spcAft>
                <a:spcPts val="800"/>
              </a:spcAft>
              <a:tabLst>
                <a:tab pos="1400175" algn="l"/>
              </a:tabLst>
            </a:pPr>
            <a:r>
              <a:rPr lang="de-DE" sz="1600" dirty="0">
                <a:effectLst/>
                <a:latin typeface="Calibri" panose="020F0502020204030204" pitchFamily="34" charset="0"/>
                <a:ea typeface="Calibri" panose="020F0502020204030204" pitchFamily="34" charset="0"/>
                <a:cs typeface="Times New Roman" panose="02020603050405020304" pitchFamily="18" charset="0"/>
              </a:rPr>
              <a:t>Bei der Digitalisierung gibt es erhebliche Nachholbedarf – insbesondere in der Pflege. Dabei können gerade die Planungs-, Administrations- und  Dokumentations-Prozesse im Gesundheitswesen  massiv von der Digitalisierung profitieren und dabei für Entlassung der Pflegekräfte sorgen. Hier eröffnet die Digitalisierung z.B</a:t>
            </a:r>
            <a:r>
              <a:rPr lang="de-DE" sz="1600" dirty="0">
                <a:latin typeface="Calibri" panose="020F0502020204030204" pitchFamily="34" charset="0"/>
                <a:ea typeface="Calibri" panose="020F0502020204030204" pitchFamily="34" charset="0"/>
                <a:cs typeface="Times New Roman" panose="02020603050405020304" pitchFamily="18" charset="0"/>
              </a:rPr>
              <a:t>. durch Sensorik und künstliche Intelligenz neue Möglichkeiten, den Pflegebedürftigen ein länger gesundes, selbstständiges und würdevolles Leben zu ermöglichen.</a:t>
            </a:r>
          </a:p>
          <a:p>
            <a:pPr>
              <a:lnSpc>
                <a:spcPct val="107000"/>
              </a:lnSpc>
              <a:spcAft>
                <a:spcPts val="800"/>
              </a:spcAft>
              <a:tabLst>
                <a:tab pos="1400175" algn="l"/>
              </a:tabLst>
            </a:pPr>
            <a:r>
              <a:rPr lang="de-DE" sz="1600" dirty="0">
                <a:effectLst/>
                <a:latin typeface="Calibri" panose="020F0502020204030204" pitchFamily="34" charset="0"/>
                <a:ea typeface="Calibri" panose="020F0502020204030204" pitchFamily="34" charset="0"/>
              </a:rPr>
              <a:t>Die Digitalisierung im Gesundheitswesen bietet viele Chancen zur Verbesserung der Versorgung, kann jedoch auch Herausforderungen mit sich bringen, insbesondere im Hinblick auf Datenschutz und Sicherheit. Dennoch ist sie ein wichtiger Schritt zur Modernisierung und Effizienzsteigerung im Gesundheitswesen.</a:t>
            </a:r>
          </a:p>
          <a:p>
            <a:pPr>
              <a:lnSpc>
                <a:spcPct val="107000"/>
              </a:lnSpc>
              <a:spcAft>
                <a:spcPts val="800"/>
              </a:spcAft>
              <a:tabLst>
                <a:tab pos="1400175" algn="l"/>
              </a:tabLst>
            </a:pPr>
            <a:r>
              <a:rPr lang="de-DE" sz="1800" dirty="0">
                <a:effectLst/>
                <a:latin typeface="Calibri" panose="020F0502020204030204" pitchFamily="34" charset="0"/>
                <a:ea typeface="Times New Roman" panose="02020603050405020304" pitchFamily="18" charset="0"/>
              </a:rPr>
              <a:t>Hier sind einige wichtige Informationen zum Thema Digitalisierung im Gesundheitswesen:</a:t>
            </a:r>
            <a:endParaRPr lang="de-DE" sz="1800" dirty="0">
              <a:effectLst/>
              <a:latin typeface="Times New Roman" panose="02020603050405020304" pitchFamily="18" charset="0"/>
              <a:ea typeface="Times New Roman" panose="02020603050405020304" pitchFamily="18" charset="0"/>
            </a:endParaRPr>
          </a:p>
          <a:p>
            <a:pPr>
              <a:lnSpc>
                <a:spcPct val="107000"/>
              </a:lnSpc>
              <a:spcAft>
                <a:spcPts val="800"/>
              </a:spcAft>
              <a:tabLst>
                <a:tab pos="1400175" algn="l"/>
              </a:tabLst>
            </a:pPr>
            <a:endParaRPr lang="de-DE"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fik 9">
            <a:extLst>
              <a:ext uri="{FF2B5EF4-FFF2-40B4-BE49-F238E27FC236}">
                <a16:creationId xmlns:a16="http://schemas.microsoft.com/office/drawing/2014/main" id="{72481433-AE5B-4E39-86E4-004744BAD4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621" y="467294"/>
            <a:ext cx="27051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06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6A15C-8059-45CF-BA43-BD085426C428}"/>
              </a:ext>
            </a:extLst>
          </p:cNvPr>
          <p:cNvSpPr>
            <a:spLocks noGrp="1"/>
          </p:cNvSpPr>
          <p:nvPr>
            <p:ph type="title"/>
          </p:nvPr>
        </p:nvSpPr>
        <p:spPr>
          <a:xfrm>
            <a:off x="1524000" y="1122363"/>
            <a:ext cx="9144000" cy="533017"/>
          </a:xfrm>
        </p:spPr>
        <p:txBody>
          <a:bodyPr>
            <a:normAutofit fontScale="90000"/>
          </a:bodyPr>
          <a:lstStyle/>
          <a:p>
            <a:r>
              <a:rPr lang="de-DE" dirty="0"/>
              <a:t> </a:t>
            </a:r>
            <a:endParaRPr lang="de-DE" sz="3100" b="1" dirty="0">
              <a:solidFill>
                <a:schemeClr val="accent1"/>
              </a:solidFill>
            </a:endParaRPr>
          </a:p>
        </p:txBody>
      </p:sp>
      <p:sp>
        <p:nvSpPr>
          <p:cNvPr id="3" name="Untertitel 2">
            <a:extLst>
              <a:ext uri="{FF2B5EF4-FFF2-40B4-BE49-F238E27FC236}">
                <a16:creationId xmlns:a16="http://schemas.microsoft.com/office/drawing/2014/main" id="{ACB15B8C-9F1D-4508-AFC1-C4D6384745C0}"/>
              </a:ext>
            </a:extLst>
          </p:cNvPr>
          <p:cNvSpPr>
            <a:spLocks noGrp="1"/>
          </p:cNvSpPr>
          <p:nvPr>
            <p:ph type="subTitle" idx="1"/>
          </p:nvPr>
        </p:nvSpPr>
        <p:spPr>
          <a:xfrm>
            <a:off x="3352798" y="1985371"/>
            <a:ext cx="7315201" cy="4415429"/>
          </a:xfrm>
        </p:spPr>
        <p:txBody>
          <a:bodyPr/>
          <a:lstStyle/>
          <a:p>
            <a:br>
              <a:rPr lang="de-DE" dirty="0"/>
            </a:br>
            <a:endParaRPr lang="de-DE" dirty="0"/>
          </a:p>
          <a:p>
            <a:endParaRPr lang="de-DE" dirty="0"/>
          </a:p>
        </p:txBody>
      </p:sp>
      <p:pic>
        <p:nvPicPr>
          <p:cNvPr id="4" name="Grafik1">
            <a:extLst>
              <a:ext uri="{FF2B5EF4-FFF2-40B4-BE49-F238E27FC236}">
                <a16:creationId xmlns:a16="http://schemas.microsoft.com/office/drawing/2014/main" id="{5C31378B-D7BA-423E-ADA7-6558C181AD76}"/>
              </a:ext>
            </a:extLst>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108" y="311720"/>
            <a:ext cx="2927350" cy="1038225"/>
          </a:xfrm>
          <a:prstGeom prst="rect">
            <a:avLst/>
          </a:prstGeom>
          <a:noFill/>
          <a:ln>
            <a:noFill/>
          </a:ln>
          <a:effectLst>
            <a:outerShdw dist="140092"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a:extLst>
              <a:ext uri="{FF2B5EF4-FFF2-40B4-BE49-F238E27FC236}">
                <a16:creationId xmlns:a16="http://schemas.microsoft.com/office/drawing/2014/main" id="{CAC72361-F9E2-4A88-860A-EC8FDCD814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0370" y="228600"/>
            <a:ext cx="3055143" cy="2985484"/>
          </a:xfrm>
          <a:prstGeom prst="rect">
            <a:avLst/>
          </a:prstGeom>
          <a:noFill/>
          <a:ln>
            <a:noFill/>
          </a:ln>
        </p:spPr>
      </p:pic>
      <p:pic>
        <p:nvPicPr>
          <p:cNvPr id="12" name="Grafik 9">
            <a:extLst>
              <a:ext uri="{FF2B5EF4-FFF2-40B4-BE49-F238E27FC236}">
                <a16:creationId xmlns:a16="http://schemas.microsoft.com/office/drawing/2014/main" id="{CBB3E308-2F42-49B3-A811-08ACBDF40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893" y="376557"/>
            <a:ext cx="27051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a:extLst>
              <a:ext uri="{FF2B5EF4-FFF2-40B4-BE49-F238E27FC236}">
                <a16:creationId xmlns:a16="http://schemas.microsoft.com/office/drawing/2014/main" id="{A2461BB2-1632-2D3D-B4A9-9B52A09CFD46}"/>
              </a:ext>
            </a:extLst>
          </p:cNvPr>
          <p:cNvSpPr txBox="1"/>
          <p:nvPr/>
        </p:nvSpPr>
        <p:spPr>
          <a:xfrm>
            <a:off x="3305512" y="1985371"/>
            <a:ext cx="7689059" cy="3785652"/>
          </a:xfrm>
          <a:prstGeom prst="rect">
            <a:avLst/>
          </a:prstGeom>
          <a:noFill/>
        </p:spPr>
        <p:txBody>
          <a:bodyPr wrap="square">
            <a:spAutoFit/>
          </a:bodyPr>
          <a:lstStyle/>
          <a:p>
            <a:pPr marL="457200"/>
            <a:r>
              <a:rPr lang="de-DE" sz="1600" b="1" dirty="0">
                <a:effectLst/>
                <a:ea typeface="Times New Roman" panose="02020603050405020304" pitchFamily="18" charset="0"/>
              </a:rPr>
              <a:t>Elektronische Patientenakten (EPA)</a:t>
            </a:r>
          </a:p>
          <a:p>
            <a:pPr marL="457200"/>
            <a:r>
              <a:rPr lang="de-DE" sz="1600" dirty="0">
                <a:effectLst/>
                <a:ea typeface="Times New Roman" panose="02020603050405020304" pitchFamily="18" charset="0"/>
              </a:rPr>
              <a:t>Die Einführung von elektronischen Patientenakten hat den Prozess der Gesundheitsversorgung stark digitalisiert. </a:t>
            </a:r>
          </a:p>
          <a:p>
            <a:pPr marL="342900" lvl="0" indent="-342900">
              <a:tabLst>
                <a:tab pos="457200" algn="l"/>
              </a:tabLst>
            </a:pPr>
            <a:r>
              <a:rPr lang="de-DE" sz="1600" dirty="0">
                <a:effectLst/>
                <a:ea typeface="Times New Roman" panose="02020603050405020304" pitchFamily="18" charset="0"/>
              </a:rPr>
              <a:t>		Elektronische Patientenakten dienen dazu, Gesundheitsinformationen eines </a:t>
            </a:r>
          </a:p>
          <a:p>
            <a:pPr marL="342900" lvl="0" indent="-342900">
              <a:tabLst>
                <a:tab pos="457200" algn="l"/>
              </a:tabLst>
            </a:pPr>
            <a:r>
              <a:rPr lang="de-DE" sz="1600" dirty="0">
                <a:ea typeface="Times New Roman" panose="02020603050405020304" pitchFamily="18" charset="0"/>
              </a:rPr>
              <a:t>		</a:t>
            </a:r>
            <a:r>
              <a:rPr lang="de-DE" sz="1600" dirty="0">
                <a:effectLst/>
                <a:ea typeface="Times New Roman" panose="02020603050405020304" pitchFamily="18" charset="0"/>
              </a:rPr>
              <a:t>Patienten elektronisch zu speichern und zu verwalten. Dies umfasst medizinische 	Aufzeichnungen, Laborergebnisse, Röntgenbilder, Diagnosen, Medikationspläne 	und mehr.</a:t>
            </a:r>
          </a:p>
          <a:p>
            <a:pPr marL="342900" lvl="0" indent="-342900">
              <a:tabLst>
                <a:tab pos="457200" algn="l"/>
              </a:tabLst>
            </a:pPr>
            <a:r>
              <a:rPr lang="de-DE" sz="1600" dirty="0">
                <a:effectLst/>
                <a:ea typeface="Times New Roman" panose="02020603050405020304" pitchFamily="18" charset="0"/>
              </a:rPr>
              <a:t> 	</a:t>
            </a:r>
            <a:r>
              <a:rPr lang="de-DE" sz="1600" i="1" dirty="0">
                <a:effectLst/>
                <a:ea typeface="Times New Roman" panose="02020603050405020304" pitchFamily="18" charset="0"/>
              </a:rPr>
              <a:t>	Zugriff und Sicherheit.</a:t>
            </a:r>
            <a:r>
              <a:rPr lang="de-DE" sz="1600" dirty="0">
                <a:effectLst/>
                <a:ea typeface="Times New Roman" panose="02020603050405020304" pitchFamily="18" charset="0"/>
              </a:rPr>
              <a:t> EPA sind so konzipiert, dass sie von autorisierten 	Fachleuten  	im Gesundheitswesen sicher eingesehen und aktualisiert werden k	</a:t>
            </a:r>
            <a:r>
              <a:rPr lang="de-DE" sz="1600" dirty="0" err="1">
                <a:effectLst/>
                <a:ea typeface="Times New Roman" panose="02020603050405020304" pitchFamily="18" charset="0"/>
              </a:rPr>
              <a:t>önnen</a:t>
            </a:r>
            <a:r>
              <a:rPr lang="de-DE" sz="1600" dirty="0">
                <a:effectLst/>
                <a:ea typeface="Times New Roman" panose="02020603050405020304" pitchFamily="18" charset="0"/>
              </a:rPr>
              <a:t>. 	Datenschutz und Sicherheit spielen dabei eine entscheidende Rolle, um 	den Schutz 	sensibler Patientendaten zu gewährleisten.</a:t>
            </a:r>
          </a:p>
          <a:p>
            <a:pPr marL="457200"/>
            <a:r>
              <a:rPr lang="de-DE" sz="1600" dirty="0">
                <a:effectLst/>
                <a:ea typeface="Times New Roman" panose="02020603050405020304" pitchFamily="18" charset="0"/>
              </a:rPr>
              <a:t>EPA ermöglichen es, medizinische Aufzeichnungen, Diagnosen, Behandlungspläne und Laborergebnisse elektronisch zu speichern und abzurufen. Dies erleichtert den Ärzten und Pflegekräften den Zugriff auf wichtige Informationen und fördert die kontinuierliche Patientenbetreuung.</a:t>
            </a:r>
          </a:p>
        </p:txBody>
      </p:sp>
      <p:pic>
        <p:nvPicPr>
          <p:cNvPr id="2049" name="Grafik 1547959682" descr="http://www.aje.com/en/arc/dist/img/arc/CC-BY-SA.2f32e489.png">
            <a:extLst>
              <a:ext uri="{FF2B5EF4-FFF2-40B4-BE49-F238E27FC236}">
                <a16:creationId xmlns:a16="http://schemas.microsoft.com/office/drawing/2014/main" id="{C2F91691-5BF3-41BC-6F32-E8E203A708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76325"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81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6A15C-8059-45CF-BA43-BD085426C428}"/>
              </a:ext>
            </a:extLst>
          </p:cNvPr>
          <p:cNvSpPr>
            <a:spLocks noGrp="1"/>
          </p:cNvSpPr>
          <p:nvPr>
            <p:ph type="title"/>
          </p:nvPr>
        </p:nvSpPr>
        <p:spPr>
          <a:xfrm>
            <a:off x="1524000" y="1122363"/>
            <a:ext cx="9144000" cy="533017"/>
          </a:xfrm>
        </p:spPr>
        <p:txBody>
          <a:bodyPr>
            <a:normAutofit fontScale="90000"/>
          </a:bodyPr>
          <a:lstStyle/>
          <a:p>
            <a:r>
              <a:rPr lang="de-DE" dirty="0"/>
              <a:t> </a:t>
            </a:r>
            <a:endParaRPr lang="de-DE" sz="3100" b="1" dirty="0">
              <a:solidFill>
                <a:schemeClr val="accent1"/>
              </a:solidFill>
            </a:endParaRPr>
          </a:p>
        </p:txBody>
      </p:sp>
      <p:sp>
        <p:nvSpPr>
          <p:cNvPr id="3" name="Untertitel 2">
            <a:extLst>
              <a:ext uri="{FF2B5EF4-FFF2-40B4-BE49-F238E27FC236}">
                <a16:creationId xmlns:a16="http://schemas.microsoft.com/office/drawing/2014/main" id="{ACB15B8C-9F1D-4508-AFC1-C4D6384745C0}"/>
              </a:ext>
            </a:extLst>
          </p:cNvPr>
          <p:cNvSpPr>
            <a:spLocks noGrp="1"/>
          </p:cNvSpPr>
          <p:nvPr>
            <p:ph type="subTitle" idx="1"/>
          </p:nvPr>
        </p:nvSpPr>
        <p:spPr>
          <a:xfrm>
            <a:off x="3352798" y="1985371"/>
            <a:ext cx="7315201" cy="4415429"/>
          </a:xfrm>
        </p:spPr>
        <p:txBody>
          <a:bodyPr/>
          <a:lstStyle/>
          <a:p>
            <a:br>
              <a:rPr lang="de-DE" dirty="0"/>
            </a:br>
            <a:endParaRPr lang="de-DE" dirty="0"/>
          </a:p>
          <a:p>
            <a:endParaRPr lang="de-DE" dirty="0"/>
          </a:p>
        </p:txBody>
      </p:sp>
      <p:pic>
        <p:nvPicPr>
          <p:cNvPr id="4" name="Grafik1">
            <a:extLst>
              <a:ext uri="{FF2B5EF4-FFF2-40B4-BE49-F238E27FC236}">
                <a16:creationId xmlns:a16="http://schemas.microsoft.com/office/drawing/2014/main" id="{5C31378B-D7BA-423E-ADA7-6558C181AD76}"/>
              </a:ext>
            </a:extLst>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108" y="311720"/>
            <a:ext cx="2927350" cy="1038225"/>
          </a:xfrm>
          <a:prstGeom prst="rect">
            <a:avLst/>
          </a:prstGeom>
          <a:noFill/>
          <a:ln>
            <a:noFill/>
          </a:ln>
          <a:effectLst>
            <a:outerShdw dist="140092"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a:extLst>
              <a:ext uri="{FF2B5EF4-FFF2-40B4-BE49-F238E27FC236}">
                <a16:creationId xmlns:a16="http://schemas.microsoft.com/office/drawing/2014/main" id="{CAC72361-F9E2-4A88-860A-EC8FDCD814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0370" y="228600"/>
            <a:ext cx="3055143" cy="2985484"/>
          </a:xfrm>
          <a:prstGeom prst="rect">
            <a:avLst/>
          </a:prstGeom>
          <a:noFill/>
          <a:ln>
            <a:noFill/>
          </a:ln>
        </p:spPr>
      </p:pic>
      <p:pic>
        <p:nvPicPr>
          <p:cNvPr id="12" name="Grafik 9">
            <a:extLst>
              <a:ext uri="{FF2B5EF4-FFF2-40B4-BE49-F238E27FC236}">
                <a16:creationId xmlns:a16="http://schemas.microsoft.com/office/drawing/2014/main" id="{CBB3E308-2F42-49B3-A811-08ACBDF40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893" y="376557"/>
            <a:ext cx="27051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a:extLst>
              <a:ext uri="{FF2B5EF4-FFF2-40B4-BE49-F238E27FC236}">
                <a16:creationId xmlns:a16="http://schemas.microsoft.com/office/drawing/2014/main" id="{A2461BB2-1632-2D3D-B4A9-9B52A09CFD46}"/>
              </a:ext>
            </a:extLst>
          </p:cNvPr>
          <p:cNvSpPr txBox="1"/>
          <p:nvPr/>
        </p:nvSpPr>
        <p:spPr>
          <a:xfrm>
            <a:off x="3305512" y="1985371"/>
            <a:ext cx="7689059" cy="2554545"/>
          </a:xfrm>
          <a:prstGeom prst="rect">
            <a:avLst/>
          </a:prstGeom>
          <a:noFill/>
        </p:spPr>
        <p:txBody>
          <a:bodyPr wrap="square">
            <a:spAutoFit/>
          </a:bodyPr>
          <a:lstStyle/>
          <a:p>
            <a:pPr marL="342900" lvl="0" indent="-342900">
              <a:tabLst>
                <a:tab pos="457200" algn="l"/>
              </a:tabLst>
            </a:pPr>
            <a:r>
              <a:rPr lang="de-DE" sz="1800" i="1" dirty="0">
                <a:effectLst/>
                <a:latin typeface="Calibri" panose="020F0502020204030204" pitchFamily="34" charset="0"/>
                <a:ea typeface="Times New Roman" panose="02020603050405020304" pitchFamily="18" charset="0"/>
              </a:rPr>
              <a:t>	Interoperabilität.</a:t>
            </a:r>
            <a:r>
              <a:rPr lang="de-DE" sz="1800" dirty="0">
                <a:effectLst/>
                <a:latin typeface="Calibri" panose="020F0502020204030204" pitchFamily="34" charset="0"/>
                <a:ea typeface="Times New Roman" panose="02020603050405020304" pitchFamily="18" charset="0"/>
              </a:rPr>
              <a:t> Eine der Herausforderungen bei EPA ist die Interoperabilität, also die Fähigkeit verschiedener Systeme, miteinander zu kommunizieren. EPA-Systeme sollten Daten mit anderen Einrichtungen und Systemen teilen können, um eine nahtlose Patientenversorgung zu ermöglichen.</a:t>
            </a:r>
          </a:p>
          <a:p>
            <a:pPr marL="342900" lvl="0" indent="-342900">
              <a:tabLst>
                <a:tab pos="457200" algn="l"/>
              </a:tabLst>
            </a:pPr>
            <a:endParaRPr lang="de-D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de-DE" sz="1800" b="1" dirty="0">
                <a:effectLst/>
                <a:latin typeface="Calibri" panose="020F0502020204030204" pitchFamily="34" charset="0"/>
                <a:ea typeface="Times New Roman" panose="02020603050405020304" pitchFamily="18" charset="0"/>
              </a:rPr>
              <a:t>	Bitte beachten Sie, dass die Verfügbarkeit und Implementierung von EPA je nach Land und Gesundheitssystem unterschiedlich sein können.</a:t>
            </a:r>
            <a:endParaRPr lang="de-DE" sz="1800" dirty="0">
              <a:effectLst/>
              <a:latin typeface="Times New Roman" panose="02020603050405020304" pitchFamily="18" charset="0"/>
              <a:ea typeface="Times New Roman" panose="02020603050405020304" pitchFamily="18" charset="0"/>
            </a:endParaRPr>
          </a:p>
          <a:p>
            <a:pPr marL="457200"/>
            <a:endParaRPr lang="de-DE" sz="1600" dirty="0">
              <a:effectLst/>
              <a:ea typeface="Times New Roman" panose="02020603050405020304" pitchFamily="18" charset="0"/>
            </a:endParaRPr>
          </a:p>
        </p:txBody>
      </p:sp>
    </p:spTree>
    <p:extLst>
      <p:ext uri="{BB962C8B-B14F-4D97-AF65-F5344CB8AC3E}">
        <p14:creationId xmlns:p14="http://schemas.microsoft.com/office/powerpoint/2010/main" val="220592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6A15C-8059-45CF-BA43-BD085426C428}"/>
              </a:ext>
            </a:extLst>
          </p:cNvPr>
          <p:cNvSpPr>
            <a:spLocks noGrp="1"/>
          </p:cNvSpPr>
          <p:nvPr>
            <p:ph type="title"/>
          </p:nvPr>
        </p:nvSpPr>
        <p:spPr>
          <a:xfrm>
            <a:off x="1524000" y="1122363"/>
            <a:ext cx="9144000" cy="533017"/>
          </a:xfrm>
        </p:spPr>
        <p:txBody>
          <a:bodyPr>
            <a:normAutofit fontScale="90000"/>
          </a:bodyPr>
          <a:lstStyle/>
          <a:p>
            <a:r>
              <a:rPr lang="de-DE" dirty="0"/>
              <a:t> </a:t>
            </a:r>
            <a:endParaRPr lang="de-DE" sz="3100" b="1" dirty="0">
              <a:solidFill>
                <a:schemeClr val="accent1"/>
              </a:solidFill>
            </a:endParaRPr>
          </a:p>
        </p:txBody>
      </p:sp>
      <p:sp>
        <p:nvSpPr>
          <p:cNvPr id="3" name="Untertitel 2">
            <a:extLst>
              <a:ext uri="{FF2B5EF4-FFF2-40B4-BE49-F238E27FC236}">
                <a16:creationId xmlns:a16="http://schemas.microsoft.com/office/drawing/2014/main" id="{ACB15B8C-9F1D-4508-AFC1-C4D6384745C0}"/>
              </a:ext>
            </a:extLst>
          </p:cNvPr>
          <p:cNvSpPr>
            <a:spLocks noGrp="1"/>
          </p:cNvSpPr>
          <p:nvPr>
            <p:ph type="subTitle" idx="1"/>
          </p:nvPr>
        </p:nvSpPr>
        <p:spPr>
          <a:xfrm>
            <a:off x="3352798" y="1985371"/>
            <a:ext cx="7315201" cy="4415429"/>
          </a:xfrm>
        </p:spPr>
        <p:txBody>
          <a:bodyPr/>
          <a:lstStyle/>
          <a:p>
            <a:br>
              <a:rPr lang="de-DE" dirty="0"/>
            </a:br>
            <a:endParaRPr lang="de-DE" dirty="0"/>
          </a:p>
          <a:p>
            <a:endParaRPr lang="de-DE" dirty="0"/>
          </a:p>
        </p:txBody>
      </p:sp>
      <p:pic>
        <p:nvPicPr>
          <p:cNvPr id="4" name="Grafik1">
            <a:extLst>
              <a:ext uri="{FF2B5EF4-FFF2-40B4-BE49-F238E27FC236}">
                <a16:creationId xmlns:a16="http://schemas.microsoft.com/office/drawing/2014/main" id="{5C31378B-D7BA-423E-ADA7-6558C181AD76}"/>
              </a:ext>
            </a:extLst>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108" y="311720"/>
            <a:ext cx="2927350" cy="1038225"/>
          </a:xfrm>
          <a:prstGeom prst="rect">
            <a:avLst/>
          </a:prstGeom>
          <a:noFill/>
          <a:ln>
            <a:noFill/>
          </a:ln>
          <a:effectLst>
            <a:outerShdw dist="140092"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a:extLst>
              <a:ext uri="{FF2B5EF4-FFF2-40B4-BE49-F238E27FC236}">
                <a16:creationId xmlns:a16="http://schemas.microsoft.com/office/drawing/2014/main" id="{CAC72361-F9E2-4A88-860A-EC8FDCD814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0370" y="228600"/>
            <a:ext cx="3055143" cy="2985484"/>
          </a:xfrm>
          <a:prstGeom prst="rect">
            <a:avLst/>
          </a:prstGeom>
          <a:noFill/>
          <a:ln>
            <a:noFill/>
          </a:ln>
        </p:spPr>
      </p:pic>
      <p:pic>
        <p:nvPicPr>
          <p:cNvPr id="12" name="Grafik 9">
            <a:extLst>
              <a:ext uri="{FF2B5EF4-FFF2-40B4-BE49-F238E27FC236}">
                <a16:creationId xmlns:a16="http://schemas.microsoft.com/office/drawing/2014/main" id="{CBB3E308-2F42-49B3-A811-08ACBDF40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893" y="376557"/>
            <a:ext cx="27051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a:extLst>
              <a:ext uri="{FF2B5EF4-FFF2-40B4-BE49-F238E27FC236}">
                <a16:creationId xmlns:a16="http://schemas.microsoft.com/office/drawing/2014/main" id="{A2461BB2-1632-2D3D-B4A9-9B52A09CFD46}"/>
              </a:ext>
            </a:extLst>
          </p:cNvPr>
          <p:cNvSpPr txBox="1"/>
          <p:nvPr/>
        </p:nvSpPr>
        <p:spPr>
          <a:xfrm>
            <a:off x="2942538" y="1349945"/>
            <a:ext cx="8715920" cy="4944559"/>
          </a:xfrm>
          <a:prstGeom prst="rect">
            <a:avLst/>
          </a:prstGeom>
          <a:noFill/>
        </p:spPr>
        <p:txBody>
          <a:bodyPr wrap="square">
            <a:spAutoFit/>
          </a:bodyPr>
          <a:lstStyle/>
          <a:p>
            <a:pPr marL="457200">
              <a:lnSpc>
                <a:spcPct val="107000"/>
              </a:lnSpc>
              <a:spcAft>
                <a:spcPts val="800"/>
              </a:spcAft>
            </a:pP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Telemedizin.</a:t>
            </a:r>
          </a:p>
          <a:p>
            <a:pPr marL="457200">
              <a:lnSpc>
                <a:spcPct val="107000"/>
              </a:lnSpc>
              <a:spcAft>
                <a:spcPts val="800"/>
              </a:spcAft>
            </a:pPr>
            <a:r>
              <a:rPr lang="de-DE" sz="1600" i="1" kern="100" dirty="0">
                <a:latin typeface="Calibri" panose="020F0502020204030204" pitchFamily="34" charset="0"/>
                <a:ea typeface="Calibri" panose="020F0502020204030204" pitchFamily="34" charset="0"/>
                <a:cs typeface="Times New Roman" panose="02020603050405020304" pitchFamily="18" charset="0"/>
              </a:rPr>
              <a:t>Telemedizin</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ist ein Bereich des Gesundheitswesens, der die Nutzung von Informations- und Kommunikationstechnologien (IKT) nutzt, um medizinische Diagnose, Beratung, Behandlung und Überwachung von Patienten über Entfernungen hinweg zu ermöglichen. Hier sind weitere Informationen zum Thema Telemedizin:</a:t>
            </a:r>
          </a:p>
          <a:p>
            <a:pPr marL="449580" indent="-449580">
              <a:lnSpc>
                <a:spcPct val="107000"/>
              </a:lnSpc>
              <a:spcAft>
                <a:spcPts val="800"/>
              </a:spcAft>
            </a:pPr>
            <a:r>
              <a:rPr lang="de-DE" sz="1600" kern="0" dirty="0">
                <a:effectLst/>
                <a:latin typeface="Calibri" panose="020F0502020204030204" pitchFamily="34" charset="0"/>
                <a:ea typeface="Times New Roman" panose="02020603050405020304" pitchFamily="18" charset="0"/>
                <a:cs typeface="Calibri" panose="020F0502020204030204" pitchFamily="34" charset="0"/>
              </a:rPr>
              <a:t>         </a:t>
            </a:r>
            <a:r>
              <a:rPr lang="de-DE" sz="1600" i="1" kern="0" dirty="0">
                <a:effectLst/>
                <a:latin typeface="Calibri" panose="020F0502020204030204" pitchFamily="34" charset="0"/>
                <a:ea typeface="Times New Roman" panose="02020603050405020304" pitchFamily="18" charset="0"/>
                <a:cs typeface="Calibri" panose="020F0502020204030204" pitchFamily="34" charset="0"/>
              </a:rPr>
              <a:t>Telemedizinische Dienstleistungen</a:t>
            </a:r>
            <a:r>
              <a:rPr lang="de-DE" sz="1600" b="1" i="1" kern="0" dirty="0">
                <a:latin typeface="Calibri" panose="020F0502020204030204" pitchFamily="34" charset="0"/>
                <a:ea typeface="Times New Roman" panose="02020603050405020304" pitchFamily="18" charset="0"/>
                <a:cs typeface="Calibri" panose="020F0502020204030204" pitchFamily="34" charset="0"/>
              </a:rPr>
              <a:t>.</a:t>
            </a:r>
            <a:r>
              <a:rPr lang="de-DE" sz="1600" kern="0" dirty="0">
                <a:effectLst/>
                <a:latin typeface="Calibri" panose="020F0502020204030204" pitchFamily="34" charset="0"/>
                <a:ea typeface="Times New Roman" panose="02020603050405020304" pitchFamily="18" charset="0"/>
                <a:cs typeface="Calibri" panose="020F0502020204030204" pitchFamily="34" charset="0"/>
              </a:rPr>
              <a:t> Die Telemedizin umfasst eine breite Palette von Dienstleistungen, darunter:</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de-DE" sz="1600" i="1" kern="0" dirty="0">
                <a:effectLst/>
                <a:latin typeface="Calibri" panose="020F0502020204030204" pitchFamily="34" charset="0"/>
                <a:ea typeface="Times New Roman" panose="02020603050405020304" pitchFamily="18" charset="0"/>
                <a:cs typeface="Calibri" panose="020F0502020204030204" pitchFamily="34" charset="0"/>
              </a:rPr>
              <a:t>	Fernberatung (Telekonsultation</a:t>
            </a:r>
            <a:r>
              <a:rPr lang="de-DE" sz="1600" b="1" kern="0" dirty="0">
                <a:effectLst/>
                <a:latin typeface="Calibri" panose="020F0502020204030204" pitchFamily="34" charset="0"/>
                <a:ea typeface="Times New Roman" panose="02020603050405020304" pitchFamily="18" charset="0"/>
                <a:cs typeface="Calibri" panose="020F0502020204030204" pitchFamily="34" charset="0"/>
              </a:rPr>
              <a:t>).</a:t>
            </a:r>
            <a:r>
              <a:rPr lang="de-DE" sz="1600" kern="0" dirty="0">
                <a:effectLst/>
                <a:latin typeface="Calibri" panose="020F0502020204030204" pitchFamily="34" charset="0"/>
                <a:ea typeface="Times New Roman" panose="02020603050405020304" pitchFamily="18" charset="0"/>
                <a:cs typeface="Calibri" panose="020F0502020204030204" pitchFamily="34" charset="0"/>
              </a:rPr>
              <a:t> Patienten können medizinische Fachkräfte über Videoanrufe   	oder Telefonate konsultieren, um Diagnosen zu besprechen oder medizinische Ratschläge zu 	erhalten.</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de-DE" sz="1600" i="1" kern="0" dirty="0">
                <a:effectLst/>
                <a:latin typeface="Calibri" panose="020F0502020204030204" pitchFamily="34" charset="0"/>
                <a:ea typeface="Times New Roman" panose="02020603050405020304" pitchFamily="18" charset="0"/>
                <a:cs typeface="Calibri" panose="020F0502020204030204" pitchFamily="34" charset="0"/>
              </a:rPr>
              <a:t>	Telemonitoring.</a:t>
            </a:r>
            <a:r>
              <a:rPr lang="de-DE" sz="1600" kern="0" dirty="0">
                <a:effectLst/>
                <a:latin typeface="Calibri" panose="020F0502020204030204" pitchFamily="34" charset="0"/>
                <a:ea typeface="Times New Roman" panose="02020603050405020304" pitchFamily="18" charset="0"/>
                <a:cs typeface="Calibri" panose="020F0502020204030204" pitchFamily="34" charset="0"/>
              </a:rPr>
              <a:t> Ärzte und Pflegekräfte können die Gesundheitsdaten von Patienten, wie 	Blutdruck, Blutzucker oder Herzfrequenz, aus der Ferne überwachen.</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de-DE" sz="1600" i="1" kern="0" dirty="0">
                <a:effectLst/>
                <a:latin typeface="Calibri" panose="020F0502020204030204" pitchFamily="34" charset="0"/>
                <a:ea typeface="Times New Roman" panose="02020603050405020304" pitchFamily="18" charset="0"/>
                <a:cs typeface="Calibri" panose="020F0502020204030204" pitchFamily="34" charset="0"/>
              </a:rPr>
              <a:t>	Fernbehandlung.</a:t>
            </a:r>
            <a:r>
              <a:rPr lang="de-DE" sz="1600" kern="0" dirty="0">
                <a:effectLst/>
                <a:latin typeface="Calibri" panose="020F0502020204030204" pitchFamily="34" charset="0"/>
                <a:ea typeface="Times New Roman" panose="02020603050405020304" pitchFamily="18" charset="0"/>
                <a:cs typeface="Calibri" panose="020F0502020204030204" pitchFamily="34" charset="0"/>
              </a:rPr>
              <a:t> Die Verschreibung von Medikamenten oder Therapien kann aufgrund 	telemedizinischer Konsultationen erfolgen.</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de-DE" sz="1600" i="1" kern="0" dirty="0">
                <a:effectLst/>
                <a:latin typeface="Calibri" panose="020F0502020204030204" pitchFamily="34" charset="0"/>
                <a:ea typeface="Times New Roman" panose="02020603050405020304" pitchFamily="18" charset="0"/>
                <a:cs typeface="Calibri" panose="020F0502020204030204" pitchFamily="34" charset="0"/>
              </a:rPr>
              <a:t>	Fernchirurgie.</a:t>
            </a:r>
            <a:r>
              <a:rPr lang="de-DE" sz="1600" kern="0" dirty="0">
                <a:effectLst/>
                <a:latin typeface="Calibri" panose="020F0502020204030204" pitchFamily="34" charset="0"/>
                <a:ea typeface="Times New Roman" panose="02020603050405020304" pitchFamily="18" charset="0"/>
                <a:cs typeface="Calibri" panose="020F0502020204030204" pitchFamily="34" charset="0"/>
              </a:rPr>
              <a:t> Chirurgen können Operationen durchführen, indem sie Roboter und andere 	ferngesteuerte Geräte verwenden.</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9050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6A15C-8059-45CF-BA43-BD085426C428}"/>
              </a:ext>
            </a:extLst>
          </p:cNvPr>
          <p:cNvSpPr>
            <a:spLocks noGrp="1"/>
          </p:cNvSpPr>
          <p:nvPr>
            <p:ph type="title"/>
          </p:nvPr>
        </p:nvSpPr>
        <p:spPr>
          <a:xfrm>
            <a:off x="1524000" y="1122363"/>
            <a:ext cx="9144000" cy="533017"/>
          </a:xfrm>
        </p:spPr>
        <p:txBody>
          <a:bodyPr>
            <a:normAutofit fontScale="90000"/>
          </a:bodyPr>
          <a:lstStyle/>
          <a:p>
            <a:r>
              <a:rPr lang="de-DE" dirty="0"/>
              <a:t> </a:t>
            </a:r>
            <a:endParaRPr lang="de-DE" sz="3100" b="1" dirty="0">
              <a:solidFill>
                <a:schemeClr val="accent1"/>
              </a:solidFill>
            </a:endParaRPr>
          </a:p>
        </p:txBody>
      </p:sp>
      <p:sp>
        <p:nvSpPr>
          <p:cNvPr id="3" name="Untertitel 2">
            <a:extLst>
              <a:ext uri="{FF2B5EF4-FFF2-40B4-BE49-F238E27FC236}">
                <a16:creationId xmlns:a16="http://schemas.microsoft.com/office/drawing/2014/main" id="{ACB15B8C-9F1D-4508-AFC1-C4D6384745C0}"/>
              </a:ext>
            </a:extLst>
          </p:cNvPr>
          <p:cNvSpPr>
            <a:spLocks noGrp="1"/>
          </p:cNvSpPr>
          <p:nvPr>
            <p:ph type="subTitle" idx="1"/>
          </p:nvPr>
        </p:nvSpPr>
        <p:spPr>
          <a:xfrm>
            <a:off x="3352798" y="1985371"/>
            <a:ext cx="7315201" cy="4415429"/>
          </a:xfrm>
        </p:spPr>
        <p:txBody>
          <a:bodyPr/>
          <a:lstStyle/>
          <a:p>
            <a:br>
              <a:rPr lang="de-DE" dirty="0"/>
            </a:br>
            <a:endParaRPr lang="de-DE" dirty="0"/>
          </a:p>
          <a:p>
            <a:endParaRPr lang="de-DE" dirty="0"/>
          </a:p>
        </p:txBody>
      </p:sp>
      <p:pic>
        <p:nvPicPr>
          <p:cNvPr id="4" name="Grafik1">
            <a:extLst>
              <a:ext uri="{FF2B5EF4-FFF2-40B4-BE49-F238E27FC236}">
                <a16:creationId xmlns:a16="http://schemas.microsoft.com/office/drawing/2014/main" id="{5C31378B-D7BA-423E-ADA7-6558C181AD76}"/>
              </a:ext>
            </a:extLst>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108" y="311720"/>
            <a:ext cx="2927350" cy="1038225"/>
          </a:xfrm>
          <a:prstGeom prst="rect">
            <a:avLst/>
          </a:prstGeom>
          <a:noFill/>
          <a:ln>
            <a:noFill/>
          </a:ln>
          <a:effectLst>
            <a:outerShdw dist="140092"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a:extLst>
              <a:ext uri="{FF2B5EF4-FFF2-40B4-BE49-F238E27FC236}">
                <a16:creationId xmlns:a16="http://schemas.microsoft.com/office/drawing/2014/main" id="{CAC72361-F9E2-4A88-860A-EC8FDCD814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0370" y="228600"/>
            <a:ext cx="3055143" cy="2985484"/>
          </a:xfrm>
          <a:prstGeom prst="rect">
            <a:avLst/>
          </a:prstGeom>
          <a:noFill/>
          <a:ln>
            <a:noFill/>
          </a:ln>
        </p:spPr>
      </p:pic>
      <p:pic>
        <p:nvPicPr>
          <p:cNvPr id="12" name="Grafik 9">
            <a:extLst>
              <a:ext uri="{FF2B5EF4-FFF2-40B4-BE49-F238E27FC236}">
                <a16:creationId xmlns:a16="http://schemas.microsoft.com/office/drawing/2014/main" id="{CBB3E308-2F42-49B3-A811-08ACBDF40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893" y="376557"/>
            <a:ext cx="27051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a:extLst>
              <a:ext uri="{FF2B5EF4-FFF2-40B4-BE49-F238E27FC236}">
                <a16:creationId xmlns:a16="http://schemas.microsoft.com/office/drawing/2014/main" id="{A2461BB2-1632-2D3D-B4A9-9B52A09CFD46}"/>
              </a:ext>
            </a:extLst>
          </p:cNvPr>
          <p:cNvSpPr txBox="1"/>
          <p:nvPr/>
        </p:nvSpPr>
        <p:spPr>
          <a:xfrm>
            <a:off x="3471777" y="1769898"/>
            <a:ext cx="7689059" cy="4706353"/>
          </a:xfrm>
          <a:prstGeom prst="rect">
            <a:avLst/>
          </a:prstGeom>
          <a:noFill/>
        </p:spPr>
        <p:txBody>
          <a:bodyPr wrap="square">
            <a:spAutoFit/>
          </a:bodyPr>
          <a:lstStyle/>
          <a:p>
            <a:pPr>
              <a:lnSpc>
                <a:spcPct val="107000"/>
              </a:lnSpc>
              <a:spcAft>
                <a:spcPts val="800"/>
              </a:spcAft>
            </a:pPr>
            <a:r>
              <a:rPr lang="de-DE" sz="1800" b="1" kern="0" dirty="0">
                <a:effectLst/>
                <a:latin typeface="Calibri" panose="020F0502020204030204" pitchFamily="34" charset="0"/>
                <a:ea typeface="Times New Roman" panose="02020603050405020304" pitchFamily="18" charset="0"/>
                <a:cs typeface="Calibri" panose="020F0502020204030204" pitchFamily="34" charset="0"/>
              </a:rPr>
              <a:t>Vorteile der Telemedizin: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1600" i="1" kern="0" dirty="0">
                <a:effectLst/>
                <a:latin typeface="Calibri" panose="020F0502020204030204" pitchFamily="34" charset="0"/>
                <a:ea typeface="Times New Roman" panose="02020603050405020304" pitchFamily="18" charset="0"/>
                <a:cs typeface="Calibri" panose="020F0502020204030204" pitchFamily="34" charset="0"/>
              </a:rPr>
              <a:t>Zugänglichkeit. </a:t>
            </a:r>
            <a:r>
              <a:rPr lang="de-DE" sz="1600" kern="0" dirty="0">
                <a:effectLst/>
                <a:latin typeface="Calibri" panose="020F0502020204030204" pitchFamily="34" charset="0"/>
                <a:ea typeface="Times New Roman" panose="02020603050405020304" pitchFamily="18" charset="0"/>
                <a:cs typeface="Calibri" panose="020F0502020204030204" pitchFamily="34" charset="0"/>
              </a:rPr>
              <a:t>Telemedizin ermöglicht den Zugang zu medizinischer Versorgung für Menschen in ländlichen Gebieten oder abgelegenen Regionen, die möglicherweise keinen einfachen Zugang zu Ärzten oder Spezialisten haben.</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1600" i="1" kern="0" dirty="0">
                <a:effectLst/>
                <a:latin typeface="Calibri" panose="020F0502020204030204" pitchFamily="34" charset="0"/>
                <a:ea typeface="Times New Roman" panose="02020603050405020304" pitchFamily="18" charset="0"/>
                <a:cs typeface="Calibri" panose="020F0502020204030204" pitchFamily="34" charset="0"/>
              </a:rPr>
              <a:t>Bequemlichkeit.</a:t>
            </a:r>
            <a:r>
              <a:rPr lang="de-DE" sz="1600" kern="0" dirty="0">
                <a:effectLst/>
                <a:latin typeface="Calibri" panose="020F0502020204030204" pitchFamily="34" charset="0"/>
                <a:ea typeface="Times New Roman" panose="02020603050405020304" pitchFamily="18" charset="0"/>
                <a:cs typeface="Calibri" panose="020F0502020204030204" pitchFamily="34" charset="0"/>
              </a:rPr>
              <a:t> Patienten können medizinische Hilfe von zu Hause aus erhalten, was Reisekosten und Wartezeiten minimiert.</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1600" i="1" kern="0" dirty="0">
                <a:effectLst/>
                <a:latin typeface="Calibri" panose="020F0502020204030204" pitchFamily="34" charset="0"/>
                <a:ea typeface="Times New Roman" panose="02020603050405020304" pitchFamily="18" charset="0"/>
                <a:cs typeface="Calibri" panose="020F0502020204030204" pitchFamily="34" charset="0"/>
              </a:rPr>
              <a:t>Kostenersparnis.</a:t>
            </a:r>
            <a:r>
              <a:rPr lang="de-DE" sz="1600" kern="0" dirty="0">
                <a:effectLst/>
                <a:latin typeface="Calibri" panose="020F0502020204030204" pitchFamily="34" charset="0"/>
                <a:ea typeface="Times New Roman" panose="02020603050405020304" pitchFamily="18" charset="0"/>
                <a:cs typeface="Calibri" panose="020F0502020204030204" pitchFamily="34" charset="0"/>
              </a:rPr>
              <a:t> Telemedizin kann Kosten senken, da sie weniger Ressourcen für physische Einrichtungen erfordert.</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1600" i="1" kern="0" dirty="0">
                <a:effectLst/>
                <a:latin typeface="Calibri" panose="020F0502020204030204" pitchFamily="34" charset="0"/>
                <a:ea typeface="Times New Roman" panose="02020603050405020304" pitchFamily="18" charset="0"/>
                <a:cs typeface="Calibri" panose="020F0502020204030204" pitchFamily="34" charset="0"/>
              </a:rPr>
              <a:t>Kontinuierliche Überwachung. </a:t>
            </a:r>
            <a:r>
              <a:rPr lang="de-DE" sz="1600" kern="0" dirty="0">
                <a:effectLst/>
                <a:latin typeface="Calibri" panose="020F0502020204030204" pitchFamily="34" charset="0"/>
                <a:ea typeface="Times New Roman" panose="02020603050405020304" pitchFamily="18" charset="0"/>
                <a:cs typeface="Calibri" panose="020F0502020204030204" pitchFamily="34" charset="0"/>
              </a:rPr>
              <a:t>Chronisch kranke Patienten können kontinuierlich überwacht werden, um den Gesundheitszustand zu überwachen und Komplikationen frühzeitig zu erkennen.</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1600" i="1" kern="0" dirty="0">
                <a:latin typeface="Calibri" panose="020F0502020204030204" pitchFamily="34" charset="0"/>
                <a:ea typeface="Times New Roman" panose="02020603050405020304" pitchFamily="18" charset="0"/>
                <a:cs typeface="Calibri" panose="020F0502020204030204" pitchFamily="34" charset="0"/>
              </a:rPr>
              <a:t>Notfallversorgung.</a:t>
            </a:r>
            <a:r>
              <a:rPr lang="de-DE" sz="1600" kern="0" dirty="0">
                <a:effectLst/>
                <a:latin typeface="Calibri" panose="020F0502020204030204" pitchFamily="34" charset="0"/>
                <a:ea typeface="Times New Roman" panose="02020603050405020304" pitchFamily="18" charset="0"/>
                <a:cs typeface="Calibri" panose="020F0502020204030204" pitchFamily="34" charset="0"/>
              </a:rPr>
              <a:t> Telemedizin kann in Notfällen eingesetzt werden, um schnelle medizinische Beratung zu erhalten, bevor der Patient ins Krankenhaus transportiert wird.</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tabLst>
                <a:tab pos="457200" algn="l"/>
              </a:tabLst>
            </a:pPr>
            <a:r>
              <a:rPr lang="de-DE" sz="1800" i="1" dirty="0">
                <a:effectLst/>
                <a:latin typeface="Calibri" panose="020F0502020204030204" pitchFamily="34" charset="0"/>
                <a:ea typeface="Times New Roman" panose="02020603050405020304" pitchFamily="18" charset="0"/>
              </a:rPr>
              <a:t>	</a:t>
            </a:r>
            <a:endParaRPr lang="de-DE" sz="1600" dirty="0">
              <a:effectLst/>
              <a:ea typeface="Times New Roman" panose="02020603050405020304" pitchFamily="18" charset="0"/>
            </a:endParaRPr>
          </a:p>
        </p:txBody>
      </p:sp>
    </p:spTree>
    <p:extLst>
      <p:ext uri="{BB962C8B-B14F-4D97-AF65-F5344CB8AC3E}">
        <p14:creationId xmlns:p14="http://schemas.microsoft.com/office/powerpoint/2010/main" val="323856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6A15C-8059-45CF-BA43-BD085426C428}"/>
              </a:ext>
            </a:extLst>
          </p:cNvPr>
          <p:cNvSpPr>
            <a:spLocks noGrp="1"/>
          </p:cNvSpPr>
          <p:nvPr>
            <p:ph type="title"/>
          </p:nvPr>
        </p:nvSpPr>
        <p:spPr>
          <a:xfrm>
            <a:off x="1524000" y="1122363"/>
            <a:ext cx="9144000" cy="533017"/>
          </a:xfrm>
        </p:spPr>
        <p:txBody>
          <a:bodyPr>
            <a:normAutofit fontScale="90000"/>
          </a:bodyPr>
          <a:lstStyle/>
          <a:p>
            <a:r>
              <a:rPr lang="de-DE" dirty="0"/>
              <a:t> </a:t>
            </a:r>
            <a:endParaRPr lang="de-DE" sz="3100" b="1" dirty="0">
              <a:solidFill>
                <a:schemeClr val="accent1"/>
              </a:solidFill>
            </a:endParaRPr>
          </a:p>
        </p:txBody>
      </p:sp>
      <p:sp>
        <p:nvSpPr>
          <p:cNvPr id="3" name="Untertitel 2">
            <a:extLst>
              <a:ext uri="{FF2B5EF4-FFF2-40B4-BE49-F238E27FC236}">
                <a16:creationId xmlns:a16="http://schemas.microsoft.com/office/drawing/2014/main" id="{ACB15B8C-9F1D-4508-AFC1-C4D6384745C0}"/>
              </a:ext>
            </a:extLst>
          </p:cNvPr>
          <p:cNvSpPr>
            <a:spLocks noGrp="1"/>
          </p:cNvSpPr>
          <p:nvPr>
            <p:ph type="subTitle" idx="1"/>
          </p:nvPr>
        </p:nvSpPr>
        <p:spPr>
          <a:xfrm>
            <a:off x="3352798" y="1985371"/>
            <a:ext cx="7315201" cy="4415429"/>
          </a:xfrm>
        </p:spPr>
        <p:txBody>
          <a:bodyPr/>
          <a:lstStyle/>
          <a:p>
            <a:br>
              <a:rPr lang="de-DE" dirty="0"/>
            </a:br>
            <a:endParaRPr lang="de-DE" dirty="0"/>
          </a:p>
          <a:p>
            <a:endParaRPr lang="de-DE" dirty="0"/>
          </a:p>
        </p:txBody>
      </p:sp>
      <p:pic>
        <p:nvPicPr>
          <p:cNvPr id="4" name="Grafik1">
            <a:extLst>
              <a:ext uri="{FF2B5EF4-FFF2-40B4-BE49-F238E27FC236}">
                <a16:creationId xmlns:a16="http://schemas.microsoft.com/office/drawing/2014/main" id="{5C31378B-D7BA-423E-ADA7-6558C181AD76}"/>
              </a:ext>
            </a:extLst>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108" y="311720"/>
            <a:ext cx="2927350" cy="1038225"/>
          </a:xfrm>
          <a:prstGeom prst="rect">
            <a:avLst/>
          </a:prstGeom>
          <a:noFill/>
          <a:ln>
            <a:noFill/>
          </a:ln>
          <a:effectLst>
            <a:outerShdw dist="140092"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a:extLst>
              <a:ext uri="{FF2B5EF4-FFF2-40B4-BE49-F238E27FC236}">
                <a16:creationId xmlns:a16="http://schemas.microsoft.com/office/drawing/2014/main" id="{CAC72361-F9E2-4A88-860A-EC8FDCD814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0370" y="228600"/>
            <a:ext cx="3055143" cy="2985484"/>
          </a:xfrm>
          <a:prstGeom prst="rect">
            <a:avLst/>
          </a:prstGeom>
          <a:noFill/>
          <a:ln>
            <a:noFill/>
          </a:ln>
        </p:spPr>
      </p:pic>
      <p:pic>
        <p:nvPicPr>
          <p:cNvPr id="12" name="Grafik 9">
            <a:extLst>
              <a:ext uri="{FF2B5EF4-FFF2-40B4-BE49-F238E27FC236}">
                <a16:creationId xmlns:a16="http://schemas.microsoft.com/office/drawing/2014/main" id="{CBB3E308-2F42-49B3-A811-08ACBDF40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893" y="376557"/>
            <a:ext cx="27051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a:extLst>
              <a:ext uri="{FF2B5EF4-FFF2-40B4-BE49-F238E27FC236}">
                <a16:creationId xmlns:a16="http://schemas.microsoft.com/office/drawing/2014/main" id="{A2461BB2-1632-2D3D-B4A9-9B52A09CFD46}"/>
              </a:ext>
            </a:extLst>
          </p:cNvPr>
          <p:cNvSpPr txBox="1"/>
          <p:nvPr/>
        </p:nvSpPr>
        <p:spPr>
          <a:xfrm>
            <a:off x="3471777" y="1769898"/>
            <a:ext cx="7689059" cy="4076822"/>
          </a:xfrm>
          <a:prstGeom prst="rect">
            <a:avLst/>
          </a:prstGeom>
          <a:noFill/>
        </p:spPr>
        <p:txBody>
          <a:bodyPr wrap="square">
            <a:spAutoFit/>
          </a:bodyPr>
          <a:lstStyle/>
          <a:p>
            <a:pPr>
              <a:lnSpc>
                <a:spcPct val="107000"/>
              </a:lnSpc>
              <a:spcAft>
                <a:spcPts val="800"/>
              </a:spcAft>
            </a:pPr>
            <a:r>
              <a:rPr lang="de-DE" sz="1800" b="1" kern="0" dirty="0">
                <a:effectLst/>
                <a:latin typeface="Calibri" panose="020F0502020204030204" pitchFamily="34" charset="0"/>
                <a:ea typeface="Times New Roman" panose="02020603050405020304" pitchFamily="18" charset="0"/>
                <a:cs typeface="Calibri" panose="020F0502020204030204" pitchFamily="34" charset="0"/>
              </a:rPr>
              <a:t>Herausforderungen und Bedenken: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1600" i="1" kern="0" dirty="0">
                <a:effectLst/>
                <a:latin typeface="Calibri" panose="020F0502020204030204" pitchFamily="34" charset="0"/>
                <a:ea typeface="Times New Roman" panose="02020603050405020304" pitchFamily="18" charset="0"/>
                <a:cs typeface="Calibri" panose="020F0502020204030204" pitchFamily="34" charset="0"/>
              </a:rPr>
              <a:t>Datenschutz und Sicherheit.</a:t>
            </a:r>
            <a:r>
              <a:rPr lang="de-DE" sz="1600" kern="0" dirty="0">
                <a:effectLst/>
                <a:latin typeface="Calibri" panose="020F0502020204030204" pitchFamily="34" charset="0"/>
                <a:ea typeface="Times New Roman" panose="02020603050405020304" pitchFamily="18" charset="0"/>
                <a:cs typeface="Calibri" panose="020F0502020204030204" pitchFamily="34" charset="0"/>
              </a:rPr>
              <a:t> Der Schutz sensibler medizinischer Daten ist von größter Bedeutung, da Telemedizin den Austausch von Patienteninformationen über das Internet beinhaltet.</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1600" i="1" kern="0" dirty="0">
                <a:effectLst/>
                <a:latin typeface="Calibri" panose="020F0502020204030204" pitchFamily="34" charset="0"/>
                <a:ea typeface="Times New Roman" panose="02020603050405020304" pitchFamily="18" charset="0"/>
                <a:cs typeface="Calibri" panose="020F0502020204030204" pitchFamily="34" charset="0"/>
              </a:rPr>
              <a:t>Lizenzierung und Haftung. </a:t>
            </a:r>
            <a:r>
              <a:rPr lang="de-DE" sz="1600" kern="0" dirty="0">
                <a:effectLst/>
                <a:latin typeface="Calibri" panose="020F0502020204030204" pitchFamily="34" charset="0"/>
                <a:ea typeface="Times New Roman" panose="02020603050405020304" pitchFamily="18" charset="0"/>
                <a:cs typeface="Calibri" panose="020F0502020204030204" pitchFamily="34" charset="0"/>
              </a:rPr>
              <a:t>Die Regulierung und Haftung im Zusammenhang mit Telemedizin kann komplex sein, insbesondere wenn Ärzte und Patienten in verschiedenen Ländern ansässig sind.</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1600" i="1" kern="0" dirty="0">
                <a:effectLst/>
                <a:latin typeface="Calibri" panose="020F0502020204030204" pitchFamily="34" charset="0"/>
                <a:ea typeface="Times New Roman" panose="02020603050405020304" pitchFamily="18" charset="0"/>
                <a:cs typeface="Calibri" panose="020F0502020204030204" pitchFamily="34" charset="0"/>
              </a:rPr>
              <a:t>Technologische Hürden. </a:t>
            </a:r>
            <a:r>
              <a:rPr lang="de-DE" sz="1600" kern="0" dirty="0">
                <a:effectLst/>
                <a:latin typeface="Calibri" panose="020F0502020204030204" pitchFamily="34" charset="0"/>
                <a:ea typeface="Times New Roman" panose="02020603050405020304" pitchFamily="18" charset="0"/>
                <a:cs typeface="Calibri" panose="020F0502020204030204" pitchFamily="34" charset="0"/>
              </a:rPr>
              <a:t>Nicht alle Patienten verfügen über die erforderliche Technologie oder das technische Wissen, um Telemedizin effektiv zu nutzen.</a:t>
            </a:r>
          </a:p>
          <a:p>
            <a:pPr marL="342900" lvl="0" indent="-342900">
              <a:lnSpc>
                <a:spcPct val="107000"/>
              </a:lnSpc>
              <a:spcAft>
                <a:spcPts val="800"/>
              </a:spcAft>
              <a:buSzPts val="1000"/>
              <a:buFont typeface="Symbol" panose="05050102010706020507" pitchFamily="18" charset="2"/>
              <a:buChar char=""/>
              <a:tabLst>
                <a:tab pos="457200" algn="l"/>
              </a:tabLst>
            </a:pPr>
            <a:r>
              <a:rPr lang="de-DE" sz="1600" i="1" kern="0" dirty="0">
                <a:effectLst/>
                <a:latin typeface="Calibri" panose="020F0502020204030204" pitchFamily="34" charset="0"/>
                <a:ea typeface="Times New Roman" panose="02020603050405020304" pitchFamily="18" charset="0"/>
              </a:rPr>
              <a:t>Rechtliche und regulatorische Aspekte. </a:t>
            </a:r>
            <a:r>
              <a:rPr lang="de-DE" sz="1600" kern="0" dirty="0">
                <a:effectLst/>
                <a:latin typeface="Calibri" panose="020F0502020204030204" pitchFamily="34" charset="0"/>
                <a:ea typeface="Times New Roman" panose="02020603050405020304" pitchFamily="18" charset="0"/>
              </a:rPr>
              <a:t>Die Regulierung von Telemedizin variiert von Land zu Land und kann komplex sein. In vielen Ländern wurden jedoch Gesetze und Vorschriften erlassen, um die Nutzung und Qualität der Telemedizin zu steuern.</a:t>
            </a:r>
            <a:endParaRPr lang="de-D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tabLst>
                <a:tab pos="457200" algn="l"/>
              </a:tabLst>
            </a:pPr>
            <a:r>
              <a:rPr lang="de-DE" sz="1800" i="1" dirty="0">
                <a:effectLst/>
                <a:latin typeface="Calibri" panose="020F0502020204030204" pitchFamily="34" charset="0"/>
                <a:ea typeface="Times New Roman" panose="02020603050405020304" pitchFamily="18" charset="0"/>
              </a:rPr>
              <a:t>	</a:t>
            </a:r>
            <a:endParaRPr lang="de-DE" sz="1600" dirty="0">
              <a:effectLst/>
              <a:ea typeface="Times New Roman" panose="02020603050405020304" pitchFamily="18" charset="0"/>
            </a:endParaRPr>
          </a:p>
        </p:txBody>
      </p:sp>
    </p:spTree>
    <p:extLst>
      <p:ext uri="{BB962C8B-B14F-4D97-AF65-F5344CB8AC3E}">
        <p14:creationId xmlns:p14="http://schemas.microsoft.com/office/powerpoint/2010/main" val="2053214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6A15C-8059-45CF-BA43-BD085426C428}"/>
              </a:ext>
            </a:extLst>
          </p:cNvPr>
          <p:cNvSpPr>
            <a:spLocks noGrp="1"/>
          </p:cNvSpPr>
          <p:nvPr>
            <p:ph type="title"/>
          </p:nvPr>
        </p:nvSpPr>
        <p:spPr>
          <a:xfrm>
            <a:off x="1524000" y="1122363"/>
            <a:ext cx="9144000" cy="533017"/>
          </a:xfrm>
        </p:spPr>
        <p:txBody>
          <a:bodyPr>
            <a:normAutofit fontScale="90000"/>
          </a:bodyPr>
          <a:lstStyle/>
          <a:p>
            <a:r>
              <a:rPr lang="de-DE" dirty="0"/>
              <a:t> </a:t>
            </a:r>
            <a:endParaRPr lang="de-DE" sz="3100" b="1" dirty="0">
              <a:solidFill>
                <a:schemeClr val="accent1"/>
              </a:solidFill>
            </a:endParaRPr>
          </a:p>
        </p:txBody>
      </p:sp>
      <p:sp>
        <p:nvSpPr>
          <p:cNvPr id="3" name="Untertitel 2">
            <a:extLst>
              <a:ext uri="{FF2B5EF4-FFF2-40B4-BE49-F238E27FC236}">
                <a16:creationId xmlns:a16="http://schemas.microsoft.com/office/drawing/2014/main" id="{ACB15B8C-9F1D-4508-AFC1-C4D6384745C0}"/>
              </a:ext>
            </a:extLst>
          </p:cNvPr>
          <p:cNvSpPr>
            <a:spLocks noGrp="1"/>
          </p:cNvSpPr>
          <p:nvPr>
            <p:ph type="subTitle" idx="1"/>
          </p:nvPr>
        </p:nvSpPr>
        <p:spPr>
          <a:xfrm>
            <a:off x="3352798" y="1985371"/>
            <a:ext cx="7315201" cy="4415429"/>
          </a:xfrm>
        </p:spPr>
        <p:txBody>
          <a:bodyPr/>
          <a:lstStyle/>
          <a:p>
            <a:br>
              <a:rPr lang="de-DE" dirty="0"/>
            </a:br>
            <a:endParaRPr lang="de-DE" dirty="0"/>
          </a:p>
          <a:p>
            <a:endParaRPr lang="de-DE" dirty="0"/>
          </a:p>
        </p:txBody>
      </p:sp>
      <p:pic>
        <p:nvPicPr>
          <p:cNvPr id="4" name="Grafik1">
            <a:extLst>
              <a:ext uri="{FF2B5EF4-FFF2-40B4-BE49-F238E27FC236}">
                <a16:creationId xmlns:a16="http://schemas.microsoft.com/office/drawing/2014/main" id="{5C31378B-D7BA-423E-ADA7-6558C181AD76}"/>
              </a:ext>
            </a:extLst>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108" y="311720"/>
            <a:ext cx="2927350" cy="1038225"/>
          </a:xfrm>
          <a:prstGeom prst="rect">
            <a:avLst/>
          </a:prstGeom>
          <a:noFill/>
          <a:ln>
            <a:noFill/>
          </a:ln>
          <a:effectLst>
            <a:outerShdw dist="140092"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a:extLst>
              <a:ext uri="{FF2B5EF4-FFF2-40B4-BE49-F238E27FC236}">
                <a16:creationId xmlns:a16="http://schemas.microsoft.com/office/drawing/2014/main" id="{CAC72361-F9E2-4A88-860A-EC8FDCD814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0370" y="228600"/>
            <a:ext cx="3055143" cy="2985484"/>
          </a:xfrm>
          <a:prstGeom prst="rect">
            <a:avLst/>
          </a:prstGeom>
          <a:noFill/>
          <a:ln>
            <a:noFill/>
          </a:ln>
        </p:spPr>
      </p:pic>
      <p:pic>
        <p:nvPicPr>
          <p:cNvPr id="12" name="Grafik 9">
            <a:extLst>
              <a:ext uri="{FF2B5EF4-FFF2-40B4-BE49-F238E27FC236}">
                <a16:creationId xmlns:a16="http://schemas.microsoft.com/office/drawing/2014/main" id="{CBB3E308-2F42-49B3-A811-08ACBDF40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893" y="376557"/>
            <a:ext cx="27051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a:extLst>
              <a:ext uri="{FF2B5EF4-FFF2-40B4-BE49-F238E27FC236}">
                <a16:creationId xmlns:a16="http://schemas.microsoft.com/office/drawing/2014/main" id="{A2461BB2-1632-2D3D-B4A9-9B52A09CFD46}"/>
              </a:ext>
            </a:extLst>
          </p:cNvPr>
          <p:cNvSpPr txBox="1"/>
          <p:nvPr/>
        </p:nvSpPr>
        <p:spPr>
          <a:xfrm>
            <a:off x="3471777" y="1769898"/>
            <a:ext cx="7689059" cy="5109091"/>
          </a:xfrm>
          <a:prstGeom prst="rect">
            <a:avLst/>
          </a:prstGeom>
          <a:noFill/>
        </p:spPr>
        <p:txBody>
          <a:bodyPr wrap="square">
            <a:spAutoFit/>
          </a:bodyPr>
          <a:lstStyle/>
          <a:p>
            <a:pPr marL="342900" indent="-342900">
              <a:tabLst>
                <a:tab pos="457200" algn="l"/>
              </a:tabLst>
            </a:pPr>
            <a:r>
              <a:rPr lang="de-DE" sz="1800" b="1" dirty="0">
                <a:effectLst/>
                <a:latin typeface="Calibri" panose="020F0502020204030204" pitchFamily="34" charset="0"/>
                <a:ea typeface="Times New Roman" panose="02020603050405020304" pitchFamily="18" charset="0"/>
              </a:rPr>
              <a:t>Gesundheits-Apps.</a:t>
            </a:r>
            <a:r>
              <a:rPr lang="de-DE" sz="1800" dirty="0">
                <a:effectLst/>
                <a:latin typeface="Calibri" panose="020F0502020204030204" pitchFamily="34" charset="0"/>
                <a:ea typeface="Times New Roman" panose="02020603050405020304" pitchFamily="18" charset="0"/>
              </a:rPr>
              <a:t> </a:t>
            </a:r>
          </a:p>
          <a:p>
            <a:pPr marL="342900" indent="-342900">
              <a:tabLst>
                <a:tab pos="457200" algn="l"/>
              </a:tabLst>
            </a:pPr>
            <a:r>
              <a:rPr lang="de-DE" dirty="0">
                <a:latin typeface="Calibri" panose="020F0502020204030204" pitchFamily="34" charset="0"/>
                <a:ea typeface="Times New Roman" panose="02020603050405020304" pitchFamily="18" charset="0"/>
              </a:rPr>
              <a:t>	</a:t>
            </a:r>
            <a:r>
              <a:rPr lang="de-DE" sz="1600" i="1" dirty="0">
                <a:effectLst/>
                <a:ea typeface="Times New Roman" panose="02020603050405020304" pitchFamily="18" charset="0"/>
              </a:rPr>
              <a:t>Gesundheits-Apps</a:t>
            </a:r>
            <a:r>
              <a:rPr lang="de-DE" sz="1600" dirty="0">
                <a:effectLst/>
                <a:ea typeface="Times New Roman" panose="02020603050405020304" pitchFamily="18" charset="0"/>
              </a:rPr>
              <a:t> sind Anwendungen für mobile Geräte wie Smartphones und Tablets, die entwickelt wurden, um die Gesundheit und das Wohlbefinden von Benutzern zu fördern, zu überwachen oder zu verbessern.</a:t>
            </a:r>
          </a:p>
          <a:p>
            <a:pPr marL="342900" indent="-342900">
              <a:tabLst>
                <a:tab pos="457200" algn="l"/>
              </a:tabLst>
            </a:pPr>
            <a:r>
              <a:rPr lang="de-DE" sz="1600" dirty="0">
                <a:ea typeface="Times New Roman" panose="02020603050405020304" pitchFamily="18" charset="0"/>
              </a:rPr>
              <a:t>	</a:t>
            </a:r>
            <a:r>
              <a:rPr lang="de-DE" sz="1600" i="1" dirty="0">
                <a:effectLst/>
                <a:ea typeface="Times New Roman" panose="02020603050405020304" pitchFamily="18" charset="0"/>
              </a:rPr>
              <a:t> Kategorien von Gesundheits-Apps</a:t>
            </a:r>
            <a:r>
              <a:rPr lang="de-DE" sz="1600" i="1" dirty="0">
                <a:ea typeface="Times New Roman" panose="02020603050405020304" pitchFamily="18" charset="0"/>
              </a:rPr>
              <a:t>.</a:t>
            </a:r>
            <a:r>
              <a:rPr lang="de-DE" sz="1600" dirty="0">
                <a:effectLst/>
                <a:ea typeface="Times New Roman" panose="02020603050405020304" pitchFamily="18" charset="0"/>
              </a:rPr>
              <a:t> Gesundheits-Apps können in verschiedene Kategorien unterteilt werden, darunter Fitness- und Aktivitäts-Apps, Ernährungs- und Diät-Apps, Schlaf-Apps, mentale Gesundheits-Apps, Medikationsverwaltungs-Apps, Krankheitsmanagement-Apps und allgemeine Gesundheits- und Wellness-Apps.</a:t>
            </a:r>
          </a:p>
          <a:p>
            <a:pPr marL="342900" indent="-342900">
              <a:tabLst>
                <a:tab pos="457200" algn="l"/>
              </a:tabLst>
            </a:pPr>
            <a:r>
              <a:rPr lang="de-DE" sz="1600" dirty="0">
                <a:ea typeface="Times New Roman" panose="02020603050405020304" pitchFamily="18" charset="0"/>
              </a:rPr>
              <a:t>	</a:t>
            </a:r>
            <a:r>
              <a:rPr lang="de-DE" sz="1600" i="1" dirty="0">
                <a:effectLst/>
                <a:ea typeface="Times New Roman" panose="02020603050405020304" pitchFamily="18" charset="0"/>
              </a:rPr>
              <a:t>Vorteile von Gesundheits-Apps</a:t>
            </a:r>
            <a:r>
              <a:rPr lang="de-DE" sz="1600" b="1" dirty="0">
                <a:effectLst/>
                <a:ea typeface="Times New Roman" panose="02020603050405020304" pitchFamily="18" charset="0"/>
              </a:rPr>
              <a:t>.</a:t>
            </a:r>
            <a:r>
              <a:rPr lang="de-DE" sz="1600" dirty="0">
                <a:effectLst/>
                <a:ea typeface="Times New Roman" panose="02020603050405020304" pitchFamily="18" charset="0"/>
              </a:rPr>
              <a:t> Gesundheits-Apps bieten eine Reihe von Vorteilen, darunter die Möglichkeit, Gesundheitsdaten einfach zu verfolgen und zu überwachen, personalisierte Ratschläge und Empfehlungen zu erhalten, die Förderung eines gesunden Lebensstils und die Unterstützung bei der Bewältigung chronischer Erkrankungen.</a:t>
            </a:r>
          </a:p>
          <a:p>
            <a:pPr marL="342900" indent="-342900">
              <a:tabLst>
                <a:tab pos="457200" algn="l"/>
              </a:tabLst>
            </a:pPr>
            <a:r>
              <a:rPr lang="de-DE" sz="1600" dirty="0">
                <a:ea typeface="Times New Roman" panose="02020603050405020304" pitchFamily="18" charset="0"/>
              </a:rPr>
              <a:t>	</a:t>
            </a:r>
            <a:r>
              <a:rPr lang="de-DE" sz="1600" i="1" dirty="0">
                <a:effectLst/>
                <a:ea typeface="Times New Roman" panose="02020603050405020304" pitchFamily="18" charset="0"/>
              </a:rPr>
              <a:t>Interoperabilität und Integration</a:t>
            </a:r>
            <a:r>
              <a:rPr lang="de-DE" sz="1600" i="1" dirty="0">
                <a:ea typeface="Times New Roman" panose="02020603050405020304" pitchFamily="18" charset="0"/>
              </a:rPr>
              <a:t>.</a:t>
            </a:r>
            <a:r>
              <a:rPr lang="de-DE" sz="1600" dirty="0">
                <a:effectLst/>
                <a:ea typeface="Times New Roman" panose="02020603050405020304" pitchFamily="18" charset="0"/>
              </a:rPr>
              <a:t> Ein wichtiger Aspekt von Gesundheits-Apps ist die Fähigkeit zur Integration mit anderen Gesundheitssystemen und -diensten. Dies ermöglicht es den Benutzern, ihre Gesundheitsdaten mit Gesundheitsdienstleistern zu teilen und nahtlos in das Gesundheitssystem eingebunden zu werden.</a:t>
            </a:r>
          </a:p>
          <a:p>
            <a:pPr marL="342900" indent="-342900">
              <a:tabLst>
                <a:tab pos="457200" algn="l"/>
              </a:tabLst>
            </a:pPr>
            <a:endParaRPr lang="de-DE" sz="1600" dirty="0">
              <a:effectLst/>
              <a:ea typeface="Times New Roman" panose="02020603050405020304" pitchFamily="18" charset="0"/>
            </a:endParaRPr>
          </a:p>
          <a:p>
            <a:pPr marL="342900" indent="-342900">
              <a:tabLst>
                <a:tab pos="457200" algn="l"/>
              </a:tabLst>
            </a:pPr>
            <a:endParaRPr lang="de-DE" sz="1600" dirty="0">
              <a:effectLst/>
              <a:ea typeface="Times New Roman" panose="02020603050405020304" pitchFamily="18" charset="0"/>
            </a:endParaRPr>
          </a:p>
          <a:p>
            <a:pPr marL="342900" lvl="0" indent="-342900">
              <a:tabLst>
                <a:tab pos="457200" algn="l"/>
              </a:tabLst>
            </a:pPr>
            <a:r>
              <a:rPr lang="de-DE" sz="1800" i="1" dirty="0">
                <a:effectLst/>
                <a:latin typeface="Calibri" panose="020F0502020204030204" pitchFamily="34" charset="0"/>
                <a:ea typeface="Times New Roman" panose="02020603050405020304" pitchFamily="18" charset="0"/>
              </a:rPr>
              <a:t>	</a:t>
            </a:r>
            <a:endParaRPr lang="de-DE" sz="1600" dirty="0">
              <a:effectLst/>
              <a:ea typeface="Times New Roman" panose="02020603050405020304" pitchFamily="18" charset="0"/>
            </a:endParaRPr>
          </a:p>
        </p:txBody>
      </p:sp>
    </p:spTree>
    <p:extLst>
      <p:ext uri="{BB962C8B-B14F-4D97-AF65-F5344CB8AC3E}">
        <p14:creationId xmlns:p14="http://schemas.microsoft.com/office/powerpoint/2010/main" val="236020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6A15C-8059-45CF-BA43-BD085426C428}"/>
              </a:ext>
            </a:extLst>
          </p:cNvPr>
          <p:cNvSpPr>
            <a:spLocks noGrp="1"/>
          </p:cNvSpPr>
          <p:nvPr>
            <p:ph type="title"/>
          </p:nvPr>
        </p:nvSpPr>
        <p:spPr>
          <a:xfrm>
            <a:off x="1524000" y="1122363"/>
            <a:ext cx="9144000" cy="533017"/>
          </a:xfrm>
        </p:spPr>
        <p:txBody>
          <a:bodyPr>
            <a:normAutofit fontScale="90000"/>
          </a:bodyPr>
          <a:lstStyle/>
          <a:p>
            <a:r>
              <a:rPr lang="de-DE" dirty="0"/>
              <a:t> </a:t>
            </a:r>
            <a:endParaRPr lang="de-DE" sz="3100" b="1" dirty="0">
              <a:solidFill>
                <a:schemeClr val="accent1"/>
              </a:solidFill>
            </a:endParaRPr>
          </a:p>
        </p:txBody>
      </p:sp>
      <p:sp>
        <p:nvSpPr>
          <p:cNvPr id="3" name="Untertitel 2">
            <a:extLst>
              <a:ext uri="{FF2B5EF4-FFF2-40B4-BE49-F238E27FC236}">
                <a16:creationId xmlns:a16="http://schemas.microsoft.com/office/drawing/2014/main" id="{ACB15B8C-9F1D-4508-AFC1-C4D6384745C0}"/>
              </a:ext>
            </a:extLst>
          </p:cNvPr>
          <p:cNvSpPr>
            <a:spLocks noGrp="1"/>
          </p:cNvSpPr>
          <p:nvPr>
            <p:ph type="subTitle" idx="1"/>
          </p:nvPr>
        </p:nvSpPr>
        <p:spPr>
          <a:xfrm>
            <a:off x="3352798" y="1985371"/>
            <a:ext cx="7315201" cy="4415429"/>
          </a:xfrm>
        </p:spPr>
        <p:txBody>
          <a:bodyPr/>
          <a:lstStyle/>
          <a:p>
            <a:br>
              <a:rPr lang="de-DE" dirty="0"/>
            </a:br>
            <a:endParaRPr lang="de-DE" dirty="0"/>
          </a:p>
          <a:p>
            <a:endParaRPr lang="de-DE" dirty="0"/>
          </a:p>
        </p:txBody>
      </p:sp>
      <p:pic>
        <p:nvPicPr>
          <p:cNvPr id="4" name="Grafik1">
            <a:extLst>
              <a:ext uri="{FF2B5EF4-FFF2-40B4-BE49-F238E27FC236}">
                <a16:creationId xmlns:a16="http://schemas.microsoft.com/office/drawing/2014/main" id="{5C31378B-D7BA-423E-ADA7-6558C181AD76}"/>
              </a:ext>
            </a:extLst>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108" y="311720"/>
            <a:ext cx="2927350" cy="1038225"/>
          </a:xfrm>
          <a:prstGeom prst="rect">
            <a:avLst/>
          </a:prstGeom>
          <a:noFill/>
          <a:ln>
            <a:noFill/>
          </a:ln>
          <a:effectLst>
            <a:outerShdw dist="140092"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a:extLst>
              <a:ext uri="{FF2B5EF4-FFF2-40B4-BE49-F238E27FC236}">
                <a16:creationId xmlns:a16="http://schemas.microsoft.com/office/drawing/2014/main" id="{CAC72361-F9E2-4A88-860A-EC8FDCD814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0370" y="228600"/>
            <a:ext cx="3055143" cy="2985484"/>
          </a:xfrm>
          <a:prstGeom prst="rect">
            <a:avLst/>
          </a:prstGeom>
          <a:noFill/>
          <a:ln>
            <a:noFill/>
          </a:ln>
        </p:spPr>
      </p:pic>
      <p:pic>
        <p:nvPicPr>
          <p:cNvPr id="12" name="Grafik 9">
            <a:extLst>
              <a:ext uri="{FF2B5EF4-FFF2-40B4-BE49-F238E27FC236}">
                <a16:creationId xmlns:a16="http://schemas.microsoft.com/office/drawing/2014/main" id="{CBB3E308-2F42-49B3-A811-08ACBDF40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893" y="376557"/>
            <a:ext cx="27051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a:extLst>
              <a:ext uri="{FF2B5EF4-FFF2-40B4-BE49-F238E27FC236}">
                <a16:creationId xmlns:a16="http://schemas.microsoft.com/office/drawing/2014/main" id="{A2461BB2-1632-2D3D-B4A9-9B52A09CFD46}"/>
              </a:ext>
            </a:extLst>
          </p:cNvPr>
          <p:cNvSpPr txBox="1"/>
          <p:nvPr/>
        </p:nvSpPr>
        <p:spPr>
          <a:xfrm>
            <a:off x="3352798" y="1642209"/>
            <a:ext cx="8197565" cy="4093428"/>
          </a:xfrm>
          <a:prstGeom prst="rect">
            <a:avLst/>
          </a:prstGeom>
          <a:noFill/>
        </p:spPr>
        <p:txBody>
          <a:bodyPr wrap="square">
            <a:spAutoFit/>
          </a:bodyPr>
          <a:lstStyle/>
          <a:p>
            <a:pPr marL="342900" indent="-342900">
              <a:tabLst>
                <a:tab pos="457200" algn="l"/>
              </a:tabLst>
            </a:pPr>
            <a:r>
              <a:rPr lang="de-DE" sz="1800" b="1" dirty="0">
                <a:effectLst/>
                <a:latin typeface="Calibri" panose="020F0502020204030204" pitchFamily="34" charset="0"/>
                <a:ea typeface="Times New Roman" panose="02020603050405020304" pitchFamily="18" charset="0"/>
              </a:rPr>
              <a:t>Gesundheits-Apps.</a:t>
            </a:r>
            <a:r>
              <a:rPr lang="de-DE" sz="1800" dirty="0">
                <a:effectLst/>
                <a:latin typeface="Calibri" panose="020F0502020204030204" pitchFamily="34" charset="0"/>
                <a:ea typeface="Times New Roman" panose="02020603050405020304" pitchFamily="18" charset="0"/>
              </a:rPr>
              <a:t> </a:t>
            </a:r>
          </a:p>
          <a:p>
            <a:pPr>
              <a:tabLst>
                <a:tab pos="457200" algn="l"/>
              </a:tabLst>
            </a:pPr>
            <a:r>
              <a:rPr lang="de-DE" sz="1600" i="1" kern="1200" dirty="0">
                <a:solidFill>
                  <a:srgbClr val="000000"/>
                </a:solidFill>
                <a:effectLst/>
                <a:ea typeface="Times New Roman" panose="02020603050405020304" pitchFamily="18" charset="0"/>
                <a:cs typeface="Times New Roman" panose="02020603050405020304" pitchFamily="18" charset="0"/>
              </a:rPr>
              <a:t>Regulierung.</a:t>
            </a:r>
            <a:r>
              <a:rPr lang="de-DE" sz="1600" kern="1200" dirty="0">
                <a:solidFill>
                  <a:srgbClr val="000000"/>
                </a:solidFill>
                <a:effectLst/>
                <a:ea typeface="Times New Roman" panose="02020603050405020304" pitchFamily="18" charset="0"/>
                <a:cs typeface="Times New Roman" panose="02020603050405020304" pitchFamily="18" charset="0"/>
              </a:rPr>
              <a:t> Die Regulierung von Gesundheits-Apps variiert je nach Land. In einigen Ländern unterliegen Gesundheits-Apps der Medizinprodukte-Regulierung, während andere weniger strenge Vorschriften haben. Benutzer sollten sicherstellen, dass die von ihnen verwendeten Gesundheits-Apps den geltenden Vorschriften entsprechen.</a:t>
            </a:r>
            <a:endParaRPr lang="de-DE" sz="1600" dirty="0">
              <a:effectLst/>
              <a:ea typeface="Times New Roman" panose="02020603050405020304" pitchFamily="18" charset="0"/>
            </a:endParaRPr>
          </a:p>
          <a:p>
            <a:r>
              <a:rPr lang="de-DE" sz="1600" i="1" kern="1200" dirty="0">
                <a:solidFill>
                  <a:srgbClr val="000000"/>
                </a:solidFill>
                <a:effectLst/>
                <a:ea typeface="Calibri" panose="020F0502020204030204" pitchFamily="34" charset="0"/>
                <a:cs typeface="Times New Roman" panose="02020603050405020304" pitchFamily="18" charset="0"/>
              </a:rPr>
              <a:t>Beispiele. Persönlicher digitaler Pflegeassistent</a:t>
            </a:r>
            <a:r>
              <a:rPr lang="de-DE" sz="1600" kern="1200" dirty="0">
                <a:solidFill>
                  <a:srgbClr val="000000"/>
                </a:solidFill>
                <a:effectLst/>
                <a:ea typeface="Calibri" panose="020F0502020204030204" pitchFamily="34" charset="0"/>
                <a:cs typeface="Times New Roman" panose="02020603050405020304" pitchFamily="18" charset="0"/>
              </a:rPr>
              <a:t>.  </a:t>
            </a:r>
            <a:r>
              <a:rPr lang="de-DE" sz="1600" kern="1200" dirty="0">
                <a:solidFill>
                  <a:srgbClr val="000000"/>
                </a:solidFill>
                <a:effectLst/>
                <a:ea typeface="Times New Roman" panose="02020603050405020304" pitchFamily="18" charset="0"/>
                <a:cs typeface="Times New Roman" panose="02020603050405020304" pitchFamily="18" charset="0"/>
              </a:rPr>
              <a:t>Dieser erfasst mit unauffälligen Sensoren am Körper von Pflegebedürftigen pflegerelevante Daten und wertet diese individuell und sicher mit Hilfe von künstlicher Intelligenz aus. Jeder Pflege Assistent verfügt über individuell anpassbare Fähigkeiten und Sensoren, die je nach Bedarf zusammengestellt werden, z. B.:</a:t>
            </a:r>
            <a:endParaRPr lang="de-DE" sz="1600" dirty="0">
              <a:effectLst/>
              <a:ea typeface="Times New Roman" panose="02020603050405020304" pitchFamily="18" charset="0"/>
            </a:endParaRPr>
          </a:p>
          <a:p>
            <a:r>
              <a:rPr lang="de-DE" sz="1600" i="1" kern="1200" dirty="0">
                <a:solidFill>
                  <a:srgbClr val="000000"/>
                </a:solidFill>
                <a:effectLst/>
                <a:ea typeface="Times New Roman" panose="02020603050405020304" pitchFamily="18" charset="0"/>
                <a:cs typeface="Times New Roman" panose="02020603050405020304" pitchFamily="18" charset="0"/>
              </a:rPr>
              <a:t>Inkontinenz-Manager.</a:t>
            </a:r>
            <a:r>
              <a:rPr lang="de-DE" sz="1600" kern="1200" dirty="0">
                <a:solidFill>
                  <a:srgbClr val="000000"/>
                </a:solidFill>
                <a:effectLst/>
                <a:ea typeface="Times New Roman" panose="02020603050405020304" pitchFamily="18" charset="0"/>
                <a:cs typeface="Times New Roman" panose="02020603050405020304" pitchFamily="18" charset="0"/>
              </a:rPr>
              <a:t> Ein spezieller Sensor, der einfach an handelsüblichen Inkontinenzprodukten angebracht werden kann, überwacht kontinuierlich deren Füllstand.</a:t>
            </a:r>
            <a:endParaRPr lang="de-DE" sz="1600" dirty="0">
              <a:effectLst/>
              <a:ea typeface="Times New Roman" panose="02020603050405020304" pitchFamily="18" charset="0"/>
            </a:endParaRPr>
          </a:p>
          <a:p>
            <a:r>
              <a:rPr lang="de-DE" sz="1600" i="1" kern="1200" dirty="0">
                <a:solidFill>
                  <a:srgbClr val="000000"/>
                </a:solidFill>
                <a:effectLst/>
                <a:ea typeface="Times New Roman" panose="02020603050405020304" pitchFamily="18" charset="0"/>
                <a:cs typeface="Times New Roman" panose="02020603050405020304" pitchFamily="18" charset="0"/>
              </a:rPr>
              <a:t>Dekubitus-Manager. </a:t>
            </a:r>
            <a:r>
              <a:rPr lang="de-DE" sz="1600" kern="1200" dirty="0">
                <a:solidFill>
                  <a:srgbClr val="000000"/>
                </a:solidFill>
                <a:effectLst/>
                <a:ea typeface="Times New Roman" panose="02020603050405020304" pitchFamily="18" charset="0"/>
                <a:cs typeface="Times New Roman" panose="02020603050405020304" pitchFamily="18" charset="0"/>
              </a:rPr>
              <a:t>Ein am Körper getragener Bewegungssensor zeichnet sämtliche Makro- und Mikrobewegungen der Pflegebedürftigen auf.</a:t>
            </a:r>
            <a:endParaRPr lang="de-DE" sz="1600" dirty="0">
              <a:effectLst/>
              <a:ea typeface="Times New Roman" panose="02020603050405020304" pitchFamily="18" charset="0"/>
            </a:endParaRPr>
          </a:p>
          <a:p>
            <a:r>
              <a:rPr lang="de-DE" sz="1600" i="1" kern="1200" dirty="0">
                <a:solidFill>
                  <a:srgbClr val="000000"/>
                </a:solidFill>
                <a:effectLst/>
                <a:ea typeface="Times New Roman" panose="02020603050405020304" pitchFamily="18" charset="0"/>
                <a:cs typeface="Times New Roman" panose="02020603050405020304" pitchFamily="18" charset="0"/>
              </a:rPr>
              <a:t>Sturz- und Notfall-Manager. </a:t>
            </a:r>
            <a:r>
              <a:rPr lang="de-DE" sz="1600" kern="1200" dirty="0">
                <a:solidFill>
                  <a:srgbClr val="000000"/>
                </a:solidFill>
                <a:effectLst/>
                <a:ea typeface="Times New Roman" panose="02020603050405020304" pitchFamily="18" charset="0"/>
                <a:cs typeface="Times New Roman" panose="02020603050405020304" pitchFamily="18" charset="0"/>
              </a:rPr>
              <a:t>Auch hier werden Bewegungssensoren am Körper der Pflegebedürftigen eingesetzt.</a:t>
            </a:r>
            <a:endParaRPr lang="de-DE" sz="1600" dirty="0">
              <a:effectLst/>
              <a:ea typeface="Times New Roman" panose="02020603050405020304" pitchFamily="18" charset="0"/>
            </a:endParaRPr>
          </a:p>
          <a:p>
            <a:pPr marL="342900" indent="-342900">
              <a:tabLst>
                <a:tab pos="457200" algn="l"/>
              </a:tabLst>
            </a:pPr>
            <a:r>
              <a:rPr lang="de-DE" sz="1800" i="1" dirty="0">
                <a:effectLst/>
                <a:latin typeface="Calibri" panose="020F0502020204030204" pitchFamily="34" charset="0"/>
                <a:ea typeface="Times New Roman" panose="02020603050405020304" pitchFamily="18" charset="0"/>
              </a:rPr>
              <a:t>	</a:t>
            </a:r>
            <a:endParaRPr lang="de-DE" sz="1600" dirty="0">
              <a:effectLst/>
              <a:ea typeface="Times New Roman" panose="02020603050405020304" pitchFamily="18" charset="0"/>
            </a:endParaRPr>
          </a:p>
        </p:txBody>
      </p:sp>
    </p:spTree>
    <p:extLst>
      <p:ext uri="{BB962C8B-B14F-4D97-AF65-F5344CB8AC3E}">
        <p14:creationId xmlns:p14="http://schemas.microsoft.com/office/powerpoint/2010/main" val="114276021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1510</Words>
  <Application>Microsoft Office PowerPoint</Application>
  <PresentationFormat>Breitbild</PresentationFormat>
  <Paragraphs>101</Paragraphs>
  <Slides>14</Slides>
  <Notes>0</Notes>
  <HiddenSlides>0</HiddenSlides>
  <MMClips>1</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Arial</vt:lpstr>
      <vt:lpstr>Calibri</vt:lpstr>
      <vt:lpstr>Calibri Light</vt:lpstr>
      <vt:lpstr>ScalaSans-Regular</vt:lpstr>
      <vt:lpstr>Symbol</vt:lpstr>
      <vt:lpstr>Times New Roman</vt:lpstr>
      <vt:lpstr>Office</vt:lpstr>
      <vt:lpstr>PowerPoint-Präsentation</vt:lpstr>
      <vt:lpstr>PowerPoint-Präsentation</vt:lpstr>
      <vt:lpstr> </vt:lpstr>
      <vt:lpstr> </vt:lpstr>
      <vt:lpstr> </vt:lpstr>
      <vt:lpstr> </vt:lpstr>
      <vt:lpstr> </vt:lpstr>
      <vt:lpstr> </vt:lpstr>
      <vt:lpstr> </vt:lpstr>
      <vt:lpstr> </vt:lpstr>
      <vt:lpstr>PowerPoint-Präsentation</vt:lpstr>
      <vt:lpstr> </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 Welcome</dc:title>
  <dc:creator>e5 Personalvermittlung GmBH</dc:creator>
  <cp:lastModifiedBy>Liliana</cp:lastModifiedBy>
  <cp:revision>63</cp:revision>
  <cp:lastPrinted>2022-05-09T15:33:06Z</cp:lastPrinted>
  <dcterms:created xsi:type="dcterms:W3CDTF">2021-05-21T13:08:48Z</dcterms:created>
  <dcterms:modified xsi:type="dcterms:W3CDTF">2023-09-09T16:55:00Z</dcterms:modified>
</cp:coreProperties>
</file>