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61" r:id="rId3"/>
    <p:sldId id="292" r:id="rId4"/>
    <p:sldId id="296" r:id="rId5"/>
    <p:sldId id="293" r:id="rId6"/>
    <p:sldId id="294" r:id="rId7"/>
    <p:sldId id="302" r:id="rId8"/>
    <p:sldId id="295" r:id="rId9"/>
    <p:sldId id="297" r:id="rId10"/>
    <p:sldId id="298" r:id="rId11"/>
    <p:sldId id="299" r:id="rId12"/>
    <p:sldId id="300" r:id="rId13"/>
    <p:sldId id="303" r:id="rId14"/>
    <p:sldId id="301" r:id="rId15"/>
    <p:sldId id="304" r:id="rId16"/>
    <p:sldId id="305" r:id="rId17"/>
    <p:sldId id="306" r:id="rId18"/>
    <p:sldId id="307" r:id="rId19"/>
    <p:sldId id="308" r:id="rId20"/>
    <p:sldId id="309" r:id="rId21"/>
    <p:sldId id="310" r:id="rId22"/>
    <p:sldId id="311" r:id="rId23"/>
    <p:sldId id="312"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53CFC8-23AC-42DD-BBAE-CBC5AD4BCE41}" type="datetimeFigureOut">
              <a:rPr lang="de-DE" smtClean="0"/>
              <a:t>09.09.2023</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4B2DA8-85D5-4AD9-98AB-546748B2403E}" type="slidenum">
              <a:rPr lang="de-DE" smtClean="0"/>
              <a:t>‹Nr.›</a:t>
            </a:fld>
            <a:endParaRPr lang="de-DE"/>
          </a:p>
        </p:txBody>
      </p:sp>
    </p:spTree>
    <p:extLst>
      <p:ext uri="{BB962C8B-B14F-4D97-AF65-F5344CB8AC3E}">
        <p14:creationId xmlns:p14="http://schemas.microsoft.com/office/powerpoint/2010/main" val="176003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A3BC361-2988-4F27-A0D1-C887B3F7D7FB}"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314564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A3BC361-2988-4F27-A0D1-C887B3F7D7FB}"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26519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A3BC361-2988-4F27-A0D1-C887B3F7D7FB}"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414907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A3BC361-2988-4F27-A0D1-C887B3F7D7FB}"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322008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A3BC361-2988-4F27-A0D1-C887B3F7D7FB}" type="datetimeFigureOut">
              <a:rPr lang="de-DE" smtClean="0"/>
              <a:t>09.09.2023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236608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A3BC361-2988-4F27-A0D1-C887B3F7D7FB}"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336126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3BC361-2988-4F27-A0D1-C887B3F7D7FB}" type="datetimeFigureOut">
              <a:rPr lang="de-DE" smtClean="0"/>
              <a:t>09.09.2023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269981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A3BC361-2988-4F27-A0D1-C887B3F7D7FB}" type="datetimeFigureOut">
              <a:rPr lang="de-DE" smtClean="0"/>
              <a:t>09.09.2023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7344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A3BC361-2988-4F27-A0D1-C887B3F7D7FB}" type="datetimeFigureOut">
              <a:rPr lang="de-DE" smtClean="0"/>
              <a:t>09.09.2023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349735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A3BC361-2988-4F27-A0D1-C887B3F7D7FB}"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364035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A3BC361-2988-4F27-A0D1-C887B3F7D7FB}" type="datetimeFigureOut">
              <a:rPr lang="de-DE" smtClean="0"/>
              <a:t>09.09.2023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0C5300-5693-45F5-8913-3C146107CEEF}" type="slidenum">
              <a:rPr lang="de-DE" smtClean="0"/>
              <a:t>‹Nr.›</a:t>
            </a:fld>
            <a:endParaRPr lang="de-DE"/>
          </a:p>
        </p:txBody>
      </p:sp>
    </p:spTree>
    <p:extLst>
      <p:ext uri="{BB962C8B-B14F-4D97-AF65-F5344CB8AC3E}">
        <p14:creationId xmlns:p14="http://schemas.microsoft.com/office/powerpoint/2010/main" val="9810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BC361-2988-4F27-A0D1-C887B3F7D7FB}" type="datetimeFigureOut">
              <a:rPr lang="de-DE" smtClean="0"/>
              <a:t>09.09.2023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C5300-5693-45F5-8913-3C146107CEEF}" type="slidenum">
              <a:rPr lang="de-DE" smtClean="0"/>
              <a:t>‹Nr.›</a:t>
            </a:fld>
            <a:endParaRPr lang="de-DE"/>
          </a:p>
        </p:txBody>
      </p:sp>
    </p:spTree>
    <p:extLst>
      <p:ext uri="{BB962C8B-B14F-4D97-AF65-F5344CB8AC3E}">
        <p14:creationId xmlns:p14="http://schemas.microsoft.com/office/powerpoint/2010/main" val="120521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52555"/>
            <a:ext cx="1270221" cy="1512168"/>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0"/>
            <a:ext cx="2088233" cy="1391155"/>
          </a:xfrm>
          <a:prstGeom prst="rect">
            <a:avLst/>
          </a:prstGeom>
        </p:spPr>
      </p:pic>
      <p:sp>
        <p:nvSpPr>
          <p:cNvPr id="5" name="Textfeld 4"/>
          <p:cNvSpPr txBox="1"/>
          <p:nvPr/>
        </p:nvSpPr>
        <p:spPr>
          <a:xfrm>
            <a:off x="1043608" y="2164789"/>
            <a:ext cx="6984776" cy="2431435"/>
          </a:xfrm>
          <a:prstGeom prst="rect">
            <a:avLst/>
          </a:prstGeom>
          <a:noFill/>
        </p:spPr>
        <p:txBody>
          <a:bodyPr wrap="square" rtlCol="0">
            <a:spAutoFit/>
          </a:bodyPr>
          <a:lstStyle/>
          <a:p>
            <a:pPr algn="ctr"/>
            <a:endParaRPr lang="de-DE" sz="2800" b="1" u="sng" dirty="0">
              <a:effectLst>
                <a:outerShdw blurRad="38100" dist="38100" dir="2700000" algn="tl">
                  <a:srgbClr val="000000">
                    <a:alpha val="43137"/>
                  </a:srgbClr>
                </a:outerShdw>
              </a:effectLst>
            </a:endParaRPr>
          </a:p>
          <a:p>
            <a:pPr algn="ctr"/>
            <a:r>
              <a:rPr lang="de-DE" sz="2400" b="1" u="sng" dirty="0"/>
              <a:t>Strategic </a:t>
            </a:r>
            <a:r>
              <a:rPr lang="de-DE" sz="2400" b="1" u="sng" dirty="0" err="1"/>
              <a:t>partnerships</a:t>
            </a:r>
            <a:r>
              <a:rPr lang="de-DE" sz="2400" b="1" u="sng" dirty="0"/>
              <a:t> in </a:t>
            </a:r>
            <a:r>
              <a:rPr lang="de-DE" sz="2400" b="1" u="sng" dirty="0" err="1"/>
              <a:t>the</a:t>
            </a:r>
            <a:r>
              <a:rPr lang="de-DE" sz="2400" b="1" u="sng" dirty="0"/>
              <a:t> </a:t>
            </a:r>
            <a:r>
              <a:rPr lang="de-DE" sz="2400" b="1" u="sng" dirty="0" err="1"/>
              <a:t>field</a:t>
            </a:r>
            <a:r>
              <a:rPr lang="de-DE" sz="2400" b="1" u="sng" dirty="0"/>
              <a:t> </a:t>
            </a:r>
            <a:r>
              <a:rPr lang="de-DE" sz="2400" b="1" u="sng" dirty="0" err="1"/>
              <a:t>of</a:t>
            </a:r>
            <a:r>
              <a:rPr lang="de-DE" sz="2400" b="1" u="sng" dirty="0"/>
              <a:t> </a:t>
            </a:r>
            <a:r>
              <a:rPr lang="de-DE" sz="2400" b="1" u="sng" dirty="0" err="1"/>
              <a:t>medical</a:t>
            </a:r>
            <a:r>
              <a:rPr lang="de-DE" sz="2400" b="1" u="sng" dirty="0"/>
              <a:t> </a:t>
            </a:r>
            <a:r>
              <a:rPr lang="de-DE" sz="2400" b="1" u="sng" dirty="0" err="1"/>
              <a:t>education</a:t>
            </a:r>
            <a:r>
              <a:rPr lang="de-DE" sz="2400" b="1" u="sng" dirty="0"/>
              <a:t> </a:t>
            </a:r>
            <a:r>
              <a:rPr lang="de-DE" sz="2400" b="1" u="sng" dirty="0" err="1"/>
              <a:t>with</a:t>
            </a:r>
            <a:r>
              <a:rPr lang="de-DE" sz="2400" b="1" u="sng" dirty="0"/>
              <a:t> a </a:t>
            </a:r>
            <a:r>
              <a:rPr lang="de-DE" sz="2400" b="1" u="sng" dirty="0" err="1"/>
              <a:t>focus</a:t>
            </a:r>
            <a:r>
              <a:rPr lang="de-DE" sz="2400" b="1" u="sng" dirty="0"/>
              <a:t> on innovative </a:t>
            </a:r>
            <a:r>
              <a:rPr lang="de-DE" sz="2400" b="1" u="sng" dirty="0" err="1"/>
              <a:t>educational</a:t>
            </a:r>
            <a:r>
              <a:rPr lang="de-DE" sz="2400" b="1" u="sng" dirty="0"/>
              <a:t> </a:t>
            </a:r>
            <a:r>
              <a:rPr lang="de-DE" sz="2400" b="1" u="sng" dirty="0" err="1"/>
              <a:t>content</a:t>
            </a:r>
            <a:r>
              <a:rPr lang="de-DE" sz="2400" b="1" u="sng" dirty="0"/>
              <a:t> </a:t>
            </a:r>
            <a:r>
              <a:rPr lang="de-DE" sz="2400" b="1" u="sng" dirty="0" err="1"/>
              <a:t>and</a:t>
            </a:r>
            <a:r>
              <a:rPr lang="de-DE" sz="2400" b="1" u="sng" dirty="0"/>
              <a:t> </a:t>
            </a:r>
            <a:r>
              <a:rPr lang="de-DE" sz="2400" b="1" u="sng" dirty="0" err="1"/>
              <a:t>greater</a:t>
            </a:r>
            <a:r>
              <a:rPr lang="de-DE" sz="2400" b="1" u="sng" dirty="0"/>
              <a:t> </a:t>
            </a:r>
            <a:r>
              <a:rPr lang="de-DE" sz="2400" b="1" u="sng" dirty="0" err="1"/>
              <a:t>relevance</a:t>
            </a:r>
            <a:r>
              <a:rPr lang="de-DE" sz="2400" b="1" u="sng" dirty="0"/>
              <a:t> </a:t>
            </a:r>
            <a:r>
              <a:rPr lang="de-DE" sz="2400" b="1" u="sng" dirty="0" err="1"/>
              <a:t>to</a:t>
            </a:r>
            <a:r>
              <a:rPr lang="de-DE" sz="2400" b="1" u="sng" dirty="0"/>
              <a:t> </a:t>
            </a:r>
            <a:r>
              <a:rPr lang="de-DE" sz="2400" b="1" u="sng" dirty="0" err="1"/>
              <a:t>the</a:t>
            </a:r>
            <a:r>
              <a:rPr lang="de-DE" sz="2400" b="1" u="sng" dirty="0"/>
              <a:t> </a:t>
            </a:r>
            <a:r>
              <a:rPr lang="de-DE" sz="2400" b="1" u="sng" dirty="0" err="1"/>
              <a:t>labor</a:t>
            </a:r>
            <a:r>
              <a:rPr lang="de-DE" sz="2400" b="1" u="sng" dirty="0"/>
              <a:t> </a:t>
            </a:r>
            <a:r>
              <a:rPr lang="de-DE" sz="2400" b="1" u="sng" dirty="0" err="1"/>
              <a:t>market</a:t>
            </a:r>
            <a:endParaRPr lang="de-DE" sz="2400" dirty="0"/>
          </a:p>
          <a:p>
            <a:pPr algn="ctr"/>
            <a:r>
              <a:rPr lang="de-DE" sz="2400" b="1" u="sng" dirty="0">
                <a:effectLst>
                  <a:outerShdw blurRad="38100" dist="38100" dir="2700000" algn="tl">
                    <a:srgbClr val="000000">
                      <a:alpha val="43137"/>
                    </a:srgbClr>
                  </a:outerShdw>
                </a:effectLst>
              </a:rPr>
              <a:t>MEDIC </a:t>
            </a:r>
          </a:p>
          <a:p>
            <a:pPr algn="ctr"/>
            <a:endParaRPr lang="de-DE" sz="2800" dirty="0"/>
          </a:p>
        </p:txBody>
      </p:sp>
      <p:graphicFrame>
        <p:nvGraphicFramePr>
          <p:cNvPr id="6" name="Tabelle 5">
            <a:extLst>
              <a:ext uri="{FF2B5EF4-FFF2-40B4-BE49-F238E27FC236}">
                <a16:creationId xmlns:a16="http://schemas.microsoft.com/office/drawing/2014/main" id="{CB128601-A4B2-F7A4-9781-9F3B1AD479F3}"/>
              </a:ext>
            </a:extLst>
          </p:cNvPr>
          <p:cNvGraphicFramePr>
            <a:graphicFrameLocks noGrp="1"/>
          </p:cNvGraphicFramePr>
          <p:nvPr>
            <p:extLst>
              <p:ext uri="{D42A27DB-BD31-4B8C-83A1-F6EECF244321}">
                <p14:modId xmlns:p14="http://schemas.microsoft.com/office/powerpoint/2010/main" val="3503161936"/>
              </p:ext>
            </p:extLst>
          </p:nvPr>
        </p:nvGraphicFramePr>
        <p:xfrm>
          <a:off x="1476290" y="5463592"/>
          <a:ext cx="6028055" cy="874713"/>
        </p:xfrm>
        <a:graphic>
          <a:graphicData uri="http://schemas.openxmlformats.org/drawingml/2006/table">
            <a:tbl>
              <a:tblPr firstRow="1" firstCol="1" bandRow="1">
                <a:tableStyleId>{5C22544A-7EE6-4342-B048-85BDC9FD1C3A}</a:tableStyleId>
              </a:tblPr>
              <a:tblGrid>
                <a:gridCol w="1223010">
                  <a:extLst>
                    <a:ext uri="{9D8B030D-6E8A-4147-A177-3AD203B41FA5}">
                      <a16:colId xmlns:a16="http://schemas.microsoft.com/office/drawing/2014/main" val="2871044680"/>
                    </a:ext>
                  </a:extLst>
                </a:gridCol>
                <a:gridCol w="4805045">
                  <a:extLst>
                    <a:ext uri="{9D8B030D-6E8A-4147-A177-3AD203B41FA5}">
                      <a16:colId xmlns:a16="http://schemas.microsoft.com/office/drawing/2014/main" val="2789468006"/>
                    </a:ext>
                  </a:extLst>
                </a:gridCol>
              </a:tblGrid>
              <a:tr h="0">
                <a:tc>
                  <a:txBody>
                    <a:bodyPr/>
                    <a:lstStyle/>
                    <a:p>
                      <a:pPr>
                        <a:lnSpc>
                          <a:spcPct val="115000"/>
                        </a:lnSpc>
                      </a:pPr>
                      <a:endParaRPr lang="de-D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900">
                          <a:effectLst/>
                        </a:rPr>
                        <a:t>MEDIC - The Attribution-ShareAlike, or CC-BY-SA, license builds upon the CC-BY by requiring that the user license any new products based on the original under identical terms (in addition to crediting the original author).</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5316991"/>
                  </a:ext>
                </a:extLst>
              </a:tr>
              <a:tr h="0">
                <a:tc gridSpan="2">
                  <a:txBody>
                    <a:bodyPr/>
                    <a:lstStyle/>
                    <a:p>
                      <a:pPr algn="ctr">
                        <a:lnSpc>
                          <a:spcPct val="115000"/>
                        </a:lnSpc>
                      </a:pPr>
                      <a:r>
                        <a:rPr lang="en-GB" sz="900" dirty="0">
                          <a:effectLst/>
                        </a:rPr>
                        <a:t>This project has been funded with support from the European Commission. This publication reflects the views only of the author, and the Commission cannot be held responsible for any use which may be made of the information contained therein.</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de-DE"/>
                    </a:p>
                  </a:txBody>
                  <a:tcPr/>
                </a:tc>
                <a:extLst>
                  <a:ext uri="{0D108BD9-81ED-4DB2-BD59-A6C34878D82A}">
                    <a16:rowId xmlns:a16="http://schemas.microsoft.com/office/drawing/2014/main" val="203049763"/>
                  </a:ext>
                </a:extLst>
              </a:tr>
            </a:tbl>
          </a:graphicData>
        </a:graphic>
      </p:graphicFrame>
      <p:pic>
        <p:nvPicPr>
          <p:cNvPr id="1025" name="Grafik 1547959682" descr="http://www.aje.com/en/arc/dist/img/arc/CC-BY-SA.2f32e489.png">
            <a:extLst>
              <a:ext uri="{FF2B5EF4-FFF2-40B4-BE49-F238E27FC236}">
                <a16:creationId xmlns:a16="http://schemas.microsoft.com/office/drawing/2014/main" id="{70CA9270-AA4E-54C8-86F9-781DD4023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463751"/>
            <a:ext cx="10763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Bildergebnis für co-funded by the european union logo">
            <a:extLst>
              <a:ext uri="{FF2B5EF4-FFF2-40B4-BE49-F238E27FC236}">
                <a16:creationId xmlns:a16="http://schemas.microsoft.com/office/drawing/2014/main" id="{4CFF53E7-769F-CEF5-A167-63384771C6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715" y="688992"/>
            <a:ext cx="2094230" cy="598805"/>
          </a:xfrm>
          <a:prstGeom prst="rect">
            <a:avLst/>
          </a:prstGeom>
          <a:noFill/>
          <a:ln>
            <a:noFill/>
          </a:ln>
        </p:spPr>
      </p:pic>
    </p:spTree>
    <p:extLst>
      <p:ext uri="{BB962C8B-B14F-4D97-AF65-F5344CB8AC3E}">
        <p14:creationId xmlns:p14="http://schemas.microsoft.com/office/powerpoint/2010/main" val="129317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566" y="311475"/>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241079" y="2026841"/>
            <a:ext cx="7272808" cy="3539430"/>
          </a:xfrm>
          <a:prstGeom prst="rect">
            <a:avLst/>
          </a:prstGeom>
          <a:noFill/>
        </p:spPr>
        <p:txBody>
          <a:bodyPr wrap="square" rtlCol="0">
            <a:spAutoFit/>
          </a:bodyPr>
          <a:lstStyle/>
          <a:p>
            <a:pPr marL="342900" indent="-342900">
              <a:buAutoNum type="arabicPeriod" startAt="6"/>
            </a:pPr>
            <a:r>
              <a:rPr lang="de-DE" sz="2800" b="1" u="sng" dirty="0"/>
              <a:t>Webinar – Online – </a:t>
            </a:r>
            <a:r>
              <a:rPr lang="de-DE" sz="2800" b="1" u="sng" dirty="0" err="1"/>
              <a:t>lesson</a:t>
            </a:r>
            <a:r>
              <a:rPr lang="de-DE" sz="2800" b="1" u="sng" dirty="0"/>
              <a:t> :</a:t>
            </a:r>
          </a:p>
          <a:p>
            <a:pPr marL="342900" indent="-342900">
              <a:buAutoNum type="arabicPeriod" startAt="6"/>
            </a:pPr>
            <a:endParaRPr lang="de-DE" sz="2800" b="1" u="sng" dirty="0"/>
          </a:p>
          <a:p>
            <a:r>
              <a:rPr lang="de-DE" sz="2800" b="1" dirty="0"/>
              <a:t>		</a:t>
            </a:r>
            <a:r>
              <a:rPr lang="de-DE" sz="2800" b="1" dirty="0" err="1"/>
              <a:t>How</a:t>
            </a:r>
            <a:r>
              <a:rPr lang="de-DE" sz="2800" b="1" dirty="0"/>
              <a:t> </a:t>
            </a:r>
            <a:r>
              <a:rPr lang="de-DE" sz="2800" b="1" dirty="0" err="1"/>
              <a:t>to</a:t>
            </a:r>
            <a:r>
              <a:rPr lang="de-DE" sz="2800" b="1" dirty="0"/>
              <a:t> </a:t>
            </a:r>
            <a:r>
              <a:rPr lang="de-DE" sz="2800" b="1" dirty="0" err="1"/>
              <a:t>detect</a:t>
            </a:r>
            <a:r>
              <a:rPr lang="de-DE" sz="2800" b="1" dirty="0"/>
              <a:t>  </a:t>
            </a:r>
            <a:r>
              <a:rPr lang="de-DE" sz="2800" b="1" dirty="0" err="1"/>
              <a:t>Distress</a:t>
            </a:r>
            <a:r>
              <a:rPr lang="de-DE" sz="2800" b="1" dirty="0"/>
              <a:t>?                  </a:t>
            </a:r>
          </a:p>
          <a:p>
            <a:r>
              <a:rPr lang="de-DE" sz="2800" b="1" dirty="0"/>
              <a:t>		Features </a:t>
            </a:r>
            <a:r>
              <a:rPr lang="de-DE" sz="2800" b="1" dirty="0" err="1"/>
              <a:t>of</a:t>
            </a:r>
            <a:r>
              <a:rPr lang="de-DE" sz="2800" b="1" dirty="0"/>
              <a:t> </a:t>
            </a:r>
            <a:r>
              <a:rPr lang="de-DE" sz="2800" b="1" dirty="0" err="1"/>
              <a:t>distress</a:t>
            </a:r>
            <a:endParaRPr lang="de-DE" sz="2800" b="1" dirty="0"/>
          </a:p>
          <a:p>
            <a:pPr marL="342900" indent="-342900">
              <a:buAutoNum type="arabicPeriod" startAt="6"/>
            </a:pPr>
            <a:endParaRPr lang="de-DE" sz="2800" dirty="0"/>
          </a:p>
          <a:p>
            <a:pPr marL="800100" lvl="1" indent="-342900">
              <a:buFont typeface="Arial" panose="020B0604020202020204" pitchFamily="34" charset="0"/>
              <a:buChar char="•"/>
            </a:pPr>
            <a:r>
              <a:rPr lang="de-DE" sz="2800" dirty="0" err="1"/>
              <a:t>Typical</a:t>
            </a:r>
            <a:r>
              <a:rPr lang="de-DE" sz="2800" dirty="0"/>
              <a:t> </a:t>
            </a:r>
            <a:r>
              <a:rPr lang="de-DE" sz="2800" dirty="0" err="1"/>
              <a:t>symptoms</a:t>
            </a:r>
            <a:endParaRPr lang="de-DE" sz="2800" dirty="0"/>
          </a:p>
          <a:p>
            <a:pPr marL="1257300" lvl="2" indent="-342900">
              <a:buFont typeface="Arial" panose="020B0604020202020204" pitchFamily="34" charset="0"/>
              <a:buChar char="•"/>
            </a:pPr>
            <a:r>
              <a:rPr lang="de-DE" sz="2800" dirty="0" err="1"/>
              <a:t>Actual</a:t>
            </a:r>
            <a:r>
              <a:rPr lang="de-DE" sz="2800" dirty="0"/>
              <a:t>  - </a:t>
            </a:r>
            <a:r>
              <a:rPr lang="de-DE" sz="2800" dirty="0" err="1"/>
              <a:t>short</a:t>
            </a:r>
            <a:r>
              <a:rPr lang="de-DE" sz="2800" dirty="0"/>
              <a:t> </a:t>
            </a:r>
            <a:r>
              <a:rPr lang="de-DE" sz="2800" dirty="0" err="1"/>
              <a:t>term</a:t>
            </a:r>
            <a:r>
              <a:rPr lang="de-DE" sz="2800" dirty="0"/>
              <a:t> </a:t>
            </a:r>
          </a:p>
          <a:p>
            <a:pPr marL="1257300" lvl="2" indent="-342900">
              <a:buFont typeface="Arial" panose="020B0604020202020204" pitchFamily="34" charset="0"/>
              <a:buChar char="•"/>
            </a:pPr>
            <a:r>
              <a:rPr lang="de-DE" sz="2800" dirty="0" err="1"/>
              <a:t>Cronic</a:t>
            </a:r>
            <a:r>
              <a:rPr lang="de-DE" sz="2800" dirty="0"/>
              <a:t>  - permanent</a:t>
            </a:r>
          </a:p>
        </p:txBody>
      </p:sp>
      <p:sp>
        <p:nvSpPr>
          <p:cNvPr id="7" name="Pfeil nach rechts 6"/>
          <p:cNvSpPr/>
          <p:nvPr/>
        </p:nvSpPr>
        <p:spPr>
          <a:xfrm>
            <a:off x="1097887" y="3068960"/>
            <a:ext cx="172819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Bildergebnis für co-funded by the european union logo">
            <a:extLst>
              <a:ext uri="{FF2B5EF4-FFF2-40B4-BE49-F238E27FC236}">
                <a16:creationId xmlns:a16="http://schemas.microsoft.com/office/drawing/2014/main" id="{123E999F-35EA-4027-26A0-2AB18D0D6F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35435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901" y="481815"/>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2060848"/>
            <a:ext cx="7488832" cy="4093428"/>
          </a:xfrm>
          <a:prstGeom prst="rect">
            <a:avLst/>
          </a:prstGeom>
          <a:noFill/>
        </p:spPr>
        <p:txBody>
          <a:bodyPr wrap="square" rtlCol="0">
            <a:spAutoFit/>
          </a:bodyPr>
          <a:lstStyle/>
          <a:p>
            <a:pPr marL="342900" indent="-342900">
              <a:buAutoNum type="arabicPeriod" startAt="7"/>
            </a:pPr>
            <a:r>
              <a:rPr lang="de-DE" sz="2800" b="1" u="sng" dirty="0" err="1"/>
              <a:t>Homework</a:t>
            </a:r>
            <a:r>
              <a:rPr lang="de-DE" sz="2800" b="1" u="sng" dirty="0"/>
              <a:t> </a:t>
            </a:r>
            <a:r>
              <a:rPr lang="de-DE" sz="2800" b="1" u="sng" dirty="0" err="1"/>
              <a:t>of</a:t>
            </a:r>
            <a:r>
              <a:rPr lang="de-DE" sz="2800" b="1" u="sng" dirty="0"/>
              <a:t> </a:t>
            </a:r>
            <a:r>
              <a:rPr lang="de-DE" sz="2800" b="1" u="sng" dirty="0" err="1"/>
              <a:t>students</a:t>
            </a:r>
            <a:r>
              <a:rPr lang="de-DE" sz="2800" b="1" u="sng" dirty="0"/>
              <a:t>:  </a:t>
            </a:r>
            <a:r>
              <a:rPr lang="de-DE" sz="2800" b="1" u="sng" dirty="0" err="1"/>
              <a:t>analysis</a:t>
            </a:r>
            <a:r>
              <a:rPr lang="de-DE" sz="2800" b="1" u="sng" dirty="0"/>
              <a:t> </a:t>
            </a:r>
            <a:r>
              <a:rPr lang="de-DE" sz="2800" b="1" u="sng" dirty="0" err="1"/>
              <a:t>of</a:t>
            </a:r>
            <a:r>
              <a:rPr lang="de-DE" sz="2800" b="1" u="sng" dirty="0"/>
              <a:t> </a:t>
            </a:r>
            <a:r>
              <a:rPr lang="de-DE" sz="2800" b="1" u="sng" dirty="0" err="1"/>
              <a:t>own</a:t>
            </a:r>
            <a:r>
              <a:rPr lang="de-DE" sz="2800" b="1" u="sng" dirty="0"/>
              <a:t> </a:t>
            </a:r>
            <a:r>
              <a:rPr lang="de-DE" sz="2800" b="1" u="sng" dirty="0" err="1"/>
              <a:t>triggers</a:t>
            </a:r>
            <a:r>
              <a:rPr lang="de-DE" sz="2800" b="1" u="sng" dirty="0"/>
              <a:t> </a:t>
            </a:r>
            <a:r>
              <a:rPr lang="de-DE" sz="2800" b="1" u="sng" dirty="0" err="1"/>
              <a:t>and</a:t>
            </a:r>
            <a:r>
              <a:rPr lang="de-DE" sz="2800" b="1" u="sng" dirty="0"/>
              <a:t> </a:t>
            </a:r>
            <a:r>
              <a:rPr lang="de-DE" sz="2800" b="1" u="sng" dirty="0" err="1"/>
              <a:t>symptoms</a:t>
            </a:r>
            <a:r>
              <a:rPr lang="de-DE" sz="2800" b="1" u="sng" dirty="0"/>
              <a:t> </a:t>
            </a:r>
            <a:r>
              <a:rPr lang="de-DE" sz="2800" b="1" u="sng" dirty="0" err="1"/>
              <a:t>of</a:t>
            </a:r>
            <a:r>
              <a:rPr lang="de-DE" sz="2800" b="1" u="sng" dirty="0"/>
              <a:t> </a:t>
            </a:r>
            <a:r>
              <a:rPr lang="de-DE" sz="2800" b="1" u="sng" dirty="0" err="1"/>
              <a:t>Distress</a:t>
            </a:r>
            <a:endParaRPr lang="de-DE" sz="2800" b="1" u="sng" dirty="0"/>
          </a:p>
          <a:p>
            <a:r>
              <a:rPr lang="de-DE" sz="2800" dirty="0"/>
              <a:t> </a:t>
            </a:r>
          </a:p>
          <a:p>
            <a:r>
              <a:rPr lang="de-DE" sz="2800" dirty="0"/>
              <a:t>	#  </a:t>
            </a:r>
            <a:r>
              <a:rPr lang="de-DE" sz="2800" dirty="0" err="1"/>
              <a:t>short</a:t>
            </a:r>
            <a:r>
              <a:rPr lang="de-DE" sz="2800" dirty="0"/>
              <a:t> </a:t>
            </a:r>
            <a:r>
              <a:rPr lang="de-DE" sz="2800" dirty="0" err="1"/>
              <a:t>term</a:t>
            </a:r>
            <a:r>
              <a:rPr lang="de-DE" sz="2800" dirty="0"/>
              <a:t> </a:t>
            </a:r>
            <a:r>
              <a:rPr lang="de-DE" sz="2800" dirty="0" err="1"/>
              <a:t>triggers</a:t>
            </a:r>
            <a:r>
              <a:rPr lang="de-DE" sz="2800" dirty="0"/>
              <a:t> </a:t>
            </a:r>
          </a:p>
          <a:p>
            <a:endParaRPr lang="de-DE" sz="2800" dirty="0"/>
          </a:p>
          <a:p>
            <a:r>
              <a:rPr lang="de-DE" sz="2800" dirty="0"/>
              <a:t>	# </a:t>
            </a:r>
            <a:r>
              <a:rPr lang="de-DE" sz="2800" dirty="0" err="1"/>
              <a:t>long</a:t>
            </a:r>
            <a:r>
              <a:rPr lang="de-DE" sz="2800" dirty="0"/>
              <a:t> </a:t>
            </a:r>
            <a:r>
              <a:rPr lang="de-DE" sz="2800" dirty="0" err="1"/>
              <a:t>term</a:t>
            </a:r>
            <a:r>
              <a:rPr lang="de-DE" sz="2800" dirty="0"/>
              <a:t> </a:t>
            </a:r>
            <a:r>
              <a:rPr lang="de-DE" sz="2800" dirty="0" err="1"/>
              <a:t>symptoms</a:t>
            </a:r>
            <a:endParaRPr lang="de-DE" sz="2800" dirty="0"/>
          </a:p>
          <a:p>
            <a:endParaRPr lang="de-DE" sz="2800" dirty="0"/>
          </a:p>
          <a:p>
            <a:r>
              <a:rPr lang="de-DE" sz="2800" dirty="0"/>
              <a:t>8. </a:t>
            </a:r>
            <a:r>
              <a:rPr lang="de-DE" sz="2800" b="1" u="sng" dirty="0" err="1"/>
              <a:t>Presentation</a:t>
            </a:r>
            <a:r>
              <a:rPr lang="de-DE" sz="2800" b="1" u="sng" dirty="0"/>
              <a:t> </a:t>
            </a:r>
            <a:r>
              <a:rPr lang="de-DE" sz="2800" b="1" u="sng" dirty="0" err="1"/>
              <a:t>of</a:t>
            </a:r>
            <a:r>
              <a:rPr lang="de-DE" sz="2800" b="1" u="sng" dirty="0"/>
              <a:t> </a:t>
            </a:r>
            <a:r>
              <a:rPr lang="de-DE" sz="2800" b="1" u="sng" dirty="0" err="1"/>
              <a:t>results</a:t>
            </a:r>
            <a:r>
              <a:rPr lang="de-DE" sz="2800" b="1" u="sng" dirty="0"/>
              <a:t> in an online-</a:t>
            </a:r>
            <a:r>
              <a:rPr lang="de-DE" sz="2800" b="1" u="sng" dirty="0" err="1"/>
              <a:t>discussion</a:t>
            </a:r>
            <a:endParaRPr lang="de-DE" sz="2800" b="1" u="sng" dirty="0"/>
          </a:p>
          <a:p>
            <a:endParaRPr lang="de-DE" dirty="0"/>
          </a:p>
          <a:p>
            <a:r>
              <a:rPr lang="de-DE" dirty="0"/>
              <a:t>  </a:t>
            </a:r>
          </a:p>
        </p:txBody>
      </p:sp>
      <p:pic>
        <p:nvPicPr>
          <p:cNvPr id="7" name="Grafik 6" descr="Bildergebnis für co-funded by the european union logo">
            <a:extLst>
              <a:ext uri="{FF2B5EF4-FFF2-40B4-BE49-F238E27FC236}">
                <a16:creationId xmlns:a16="http://schemas.microsoft.com/office/drawing/2014/main" id="{A2F380DA-D4D4-B230-3A4E-C600110092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08412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901" y="395947"/>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2060848"/>
            <a:ext cx="6984776" cy="4401205"/>
          </a:xfrm>
          <a:prstGeom prst="rect">
            <a:avLst/>
          </a:prstGeom>
          <a:noFill/>
        </p:spPr>
        <p:txBody>
          <a:bodyPr wrap="square" rtlCol="0">
            <a:spAutoFit/>
          </a:bodyPr>
          <a:lstStyle/>
          <a:p>
            <a:r>
              <a:rPr lang="de-DE" sz="2800" b="1" u="sng" dirty="0"/>
              <a:t>9.  Webinar : </a:t>
            </a:r>
            <a:r>
              <a:rPr lang="de-DE" sz="2800" b="1" u="sng" dirty="0" err="1"/>
              <a:t>How</a:t>
            </a:r>
            <a:r>
              <a:rPr lang="de-DE" sz="2800" b="1" u="sng" dirty="0"/>
              <a:t> </a:t>
            </a:r>
            <a:r>
              <a:rPr lang="de-DE" sz="2800" b="1" u="sng" dirty="0" err="1"/>
              <a:t>to</a:t>
            </a:r>
            <a:r>
              <a:rPr lang="de-DE" sz="2800" b="1" u="sng" dirty="0"/>
              <a:t> </a:t>
            </a:r>
            <a:r>
              <a:rPr lang="de-DE" sz="2800" b="1" u="sng" dirty="0" err="1"/>
              <a:t>avoid</a:t>
            </a:r>
            <a:r>
              <a:rPr lang="de-DE" sz="2800" b="1" u="sng" dirty="0"/>
              <a:t> </a:t>
            </a:r>
            <a:r>
              <a:rPr lang="de-DE" sz="2800" b="1" u="sng" dirty="0" err="1"/>
              <a:t>Distress</a:t>
            </a:r>
            <a:r>
              <a:rPr lang="de-DE" sz="2800" b="1" u="sng" dirty="0"/>
              <a:t>? </a:t>
            </a:r>
          </a:p>
          <a:p>
            <a:endParaRPr lang="de-DE" sz="2800" dirty="0"/>
          </a:p>
          <a:p>
            <a:pPr marL="285750" indent="-285750">
              <a:buFont typeface="Arial" panose="020B0604020202020204" pitchFamily="34" charset="0"/>
              <a:buChar char="•"/>
            </a:pPr>
            <a:r>
              <a:rPr lang="de-DE" sz="2800" dirty="0"/>
              <a:t>„Outside </a:t>
            </a:r>
            <a:r>
              <a:rPr lang="de-DE" sz="2800" dirty="0" err="1"/>
              <a:t>factors</a:t>
            </a:r>
            <a:r>
              <a:rPr lang="de-DE" sz="2800" dirty="0"/>
              <a:t>“ – </a:t>
            </a:r>
            <a:r>
              <a:rPr lang="de-DE" sz="2800" dirty="0" err="1"/>
              <a:t>depending</a:t>
            </a:r>
            <a:r>
              <a:rPr lang="de-DE" sz="2800" dirty="0"/>
              <a:t> on </a:t>
            </a:r>
            <a:r>
              <a:rPr lang="de-DE" sz="2800" dirty="0" err="1"/>
              <a:t>the</a:t>
            </a:r>
            <a:r>
              <a:rPr lang="de-DE" sz="2800" dirty="0"/>
              <a:t> </a:t>
            </a:r>
            <a:r>
              <a:rPr lang="de-DE" sz="2800" dirty="0" err="1"/>
              <a:t>job</a:t>
            </a:r>
            <a:r>
              <a:rPr lang="de-DE" sz="2800" dirty="0"/>
              <a:t> – </a:t>
            </a:r>
            <a:r>
              <a:rPr lang="de-DE" sz="2800" dirty="0" err="1"/>
              <a:t>description</a:t>
            </a:r>
            <a:r>
              <a:rPr lang="de-DE" sz="2800" dirty="0"/>
              <a:t> </a:t>
            </a:r>
            <a:r>
              <a:rPr lang="de-DE" sz="2800" dirty="0" err="1"/>
              <a:t>and</a:t>
            </a:r>
            <a:r>
              <a:rPr lang="de-DE" sz="2800" dirty="0"/>
              <a:t> </a:t>
            </a:r>
            <a:r>
              <a:rPr lang="de-DE" sz="2800" dirty="0" err="1"/>
              <a:t>expectations</a:t>
            </a:r>
            <a:endParaRPr lang="de-DE" sz="2800" dirty="0"/>
          </a:p>
          <a:p>
            <a:pPr marL="285750" indent="-285750">
              <a:buFont typeface="Arial" panose="020B0604020202020204" pitchFamily="34" charset="0"/>
              <a:buChar char="•"/>
            </a:pPr>
            <a:r>
              <a:rPr lang="de-DE" sz="2800" dirty="0"/>
              <a:t>„Inside </a:t>
            </a:r>
            <a:r>
              <a:rPr lang="de-DE" sz="2800" dirty="0" err="1"/>
              <a:t>factors</a:t>
            </a:r>
            <a:r>
              <a:rPr lang="de-DE" sz="2800" dirty="0"/>
              <a:t>“  : </a:t>
            </a:r>
          </a:p>
          <a:p>
            <a:pPr marL="742950" lvl="1" indent="-285750">
              <a:buFont typeface="Arial" panose="020B0604020202020204" pitchFamily="34" charset="0"/>
              <a:buChar char="•"/>
            </a:pPr>
            <a:r>
              <a:rPr lang="de-DE" sz="2800" dirty="0" err="1"/>
              <a:t>Empathy</a:t>
            </a:r>
            <a:endParaRPr lang="de-DE" sz="2800" dirty="0"/>
          </a:p>
          <a:p>
            <a:pPr marL="742950" lvl="1" indent="-285750">
              <a:buFont typeface="Arial" panose="020B0604020202020204" pitchFamily="34" charset="0"/>
              <a:buChar char="•"/>
            </a:pPr>
            <a:r>
              <a:rPr lang="de-DE" sz="2800" dirty="0" err="1"/>
              <a:t>Physical</a:t>
            </a:r>
            <a:r>
              <a:rPr lang="de-DE" sz="2800" dirty="0"/>
              <a:t> </a:t>
            </a:r>
            <a:r>
              <a:rPr lang="de-DE" sz="2800" dirty="0" err="1"/>
              <a:t>and</a:t>
            </a:r>
            <a:r>
              <a:rPr lang="de-DE" sz="2800" dirty="0"/>
              <a:t> </a:t>
            </a:r>
            <a:r>
              <a:rPr lang="de-DE" sz="2800" dirty="0" err="1"/>
              <a:t>psychical</a:t>
            </a:r>
            <a:r>
              <a:rPr lang="de-DE" sz="2800" dirty="0"/>
              <a:t> </a:t>
            </a:r>
            <a:r>
              <a:rPr lang="de-DE" sz="2800" dirty="0" err="1"/>
              <a:t>attributes</a:t>
            </a:r>
            <a:r>
              <a:rPr lang="de-DE" sz="2800" dirty="0"/>
              <a:t> </a:t>
            </a:r>
          </a:p>
          <a:p>
            <a:pPr marL="742950" lvl="1" indent="-285750">
              <a:buFont typeface="Arial" panose="020B0604020202020204" pitchFamily="34" charset="0"/>
              <a:buChar char="•"/>
            </a:pPr>
            <a:r>
              <a:rPr lang="de-DE" sz="2800" dirty="0"/>
              <a:t>Communication – </a:t>
            </a:r>
            <a:r>
              <a:rPr lang="de-DE" sz="2800" dirty="0" err="1"/>
              <a:t>abilities</a:t>
            </a:r>
            <a:endParaRPr lang="de-DE" sz="2800" dirty="0"/>
          </a:p>
          <a:p>
            <a:pPr marL="742950" lvl="1" indent="-285750">
              <a:buFont typeface="Arial" panose="020B0604020202020204" pitchFamily="34" charset="0"/>
              <a:buChar char="•"/>
            </a:pPr>
            <a:r>
              <a:rPr lang="de-DE" sz="2800" dirty="0" err="1"/>
              <a:t>Know</a:t>
            </a:r>
            <a:r>
              <a:rPr lang="de-DE" sz="2800" dirty="0"/>
              <a:t> - </a:t>
            </a:r>
            <a:r>
              <a:rPr lang="de-DE" sz="2800" dirty="0" err="1"/>
              <a:t>how</a:t>
            </a:r>
            <a:endParaRPr lang="de-DE" sz="2800" dirty="0"/>
          </a:p>
          <a:p>
            <a:pPr lvl="1"/>
            <a:r>
              <a:rPr lang="de-DE" sz="2800" dirty="0"/>
              <a:t>  </a:t>
            </a:r>
          </a:p>
        </p:txBody>
      </p:sp>
      <p:pic>
        <p:nvPicPr>
          <p:cNvPr id="7" name="Grafik 6" descr="Bildergebnis für co-funded by the european union logo">
            <a:extLst>
              <a:ext uri="{FF2B5EF4-FFF2-40B4-BE49-F238E27FC236}">
                <a16:creationId xmlns:a16="http://schemas.microsoft.com/office/drawing/2014/main" id="{B25BA485-203D-CE9B-713D-4FF6A61EF0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41683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7158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1988840"/>
            <a:ext cx="7200800" cy="3539430"/>
          </a:xfrm>
          <a:prstGeom prst="rect">
            <a:avLst/>
          </a:prstGeom>
          <a:noFill/>
        </p:spPr>
        <p:txBody>
          <a:bodyPr wrap="square" rtlCol="0">
            <a:spAutoFit/>
          </a:bodyPr>
          <a:lstStyle/>
          <a:p>
            <a:r>
              <a:rPr lang="de-DE" sz="2800" b="1" u="sng" dirty="0"/>
              <a:t>10. </a:t>
            </a:r>
            <a:r>
              <a:rPr lang="de-DE" sz="2800" b="1" u="sng" dirty="0" err="1"/>
              <a:t>Homework</a:t>
            </a:r>
            <a:r>
              <a:rPr lang="de-DE" sz="2800" b="1" u="sng" dirty="0"/>
              <a:t> </a:t>
            </a:r>
            <a:r>
              <a:rPr lang="de-DE" sz="2800" b="1" u="sng" dirty="0" err="1"/>
              <a:t>of</a:t>
            </a:r>
            <a:r>
              <a:rPr lang="de-DE" sz="2800" b="1" u="sng" dirty="0"/>
              <a:t> </a:t>
            </a:r>
            <a:r>
              <a:rPr lang="de-DE" sz="2800" b="1" u="sng" dirty="0" err="1"/>
              <a:t>Students</a:t>
            </a:r>
            <a:endParaRPr lang="de-DE" sz="2800" b="1" u="sng" dirty="0"/>
          </a:p>
          <a:p>
            <a:endParaRPr lang="de-DE" sz="2800" dirty="0"/>
          </a:p>
          <a:p>
            <a:pPr marL="285750" indent="-285750">
              <a:buFont typeface="Arial" panose="020B0604020202020204" pitchFamily="34" charset="0"/>
              <a:buChar char="•"/>
            </a:pPr>
            <a:r>
              <a:rPr lang="de-DE" sz="2800" dirty="0" err="1"/>
              <a:t>Describe</a:t>
            </a:r>
            <a:r>
              <a:rPr lang="de-DE" sz="2800" dirty="0"/>
              <a:t> </a:t>
            </a:r>
            <a:r>
              <a:rPr lang="de-DE" sz="2800" dirty="0" err="1"/>
              <a:t>own</a:t>
            </a:r>
            <a:r>
              <a:rPr lang="de-DE" sz="2800" dirty="0"/>
              <a:t> </a:t>
            </a:r>
            <a:r>
              <a:rPr lang="de-DE" sz="2800" dirty="0" err="1"/>
              <a:t>experienced</a:t>
            </a:r>
            <a:r>
              <a:rPr lang="de-DE" sz="2800" dirty="0"/>
              <a:t> </a:t>
            </a:r>
            <a:r>
              <a:rPr lang="de-DE" sz="2800" dirty="0" err="1"/>
              <a:t>situations</a:t>
            </a:r>
            <a:r>
              <a:rPr lang="de-DE" sz="2800" dirty="0"/>
              <a:t> </a:t>
            </a:r>
            <a:r>
              <a:rPr lang="de-DE" sz="2800" dirty="0" err="1"/>
              <a:t>of</a:t>
            </a:r>
            <a:r>
              <a:rPr lang="de-DE" sz="2800" dirty="0"/>
              <a:t> </a:t>
            </a:r>
            <a:r>
              <a:rPr lang="de-DE" sz="2800" dirty="0" err="1"/>
              <a:t>Distress</a:t>
            </a:r>
            <a:r>
              <a:rPr lang="de-DE" sz="2800" dirty="0"/>
              <a:t>:</a:t>
            </a:r>
          </a:p>
          <a:p>
            <a:pPr marL="1200150" lvl="2" indent="-285750">
              <a:buFont typeface="Arial" panose="020B0604020202020204" pitchFamily="34" charset="0"/>
              <a:buChar char="•"/>
            </a:pPr>
            <a:r>
              <a:rPr lang="de-DE" sz="2800" dirty="0" err="1"/>
              <a:t>What</a:t>
            </a:r>
            <a:r>
              <a:rPr lang="de-DE" sz="2800" dirty="0"/>
              <a:t> </a:t>
            </a:r>
            <a:r>
              <a:rPr lang="de-DE" sz="2800" dirty="0" err="1"/>
              <a:t>did</a:t>
            </a:r>
            <a:r>
              <a:rPr lang="de-DE" sz="2800" dirty="0"/>
              <a:t> </a:t>
            </a:r>
            <a:r>
              <a:rPr lang="de-DE" sz="2800" dirty="0" err="1"/>
              <a:t>you</a:t>
            </a:r>
            <a:r>
              <a:rPr lang="de-DE" sz="2800" dirty="0"/>
              <a:t> do?</a:t>
            </a:r>
          </a:p>
          <a:p>
            <a:pPr marL="1200150" lvl="2" indent="-285750">
              <a:buFont typeface="Arial" panose="020B0604020202020204" pitchFamily="34" charset="0"/>
              <a:buChar char="•"/>
            </a:pPr>
            <a:r>
              <a:rPr lang="de-DE" sz="2800" dirty="0" err="1"/>
              <a:t>What</a:t>
            </a:r>
            <a:r>
              <a:rPr lang="de-DE" sz="2800" dirty="0"/>
              <a:t> </a:t>
            </a:r>
            <a:r>
              <a:rPr lang="de-DE" sz="2800" dirty="0" err="1"/>
              <a:t>happened</a:t>
            </a:r>
            <a:r>
              <a:rPr lang="de-DE" sz="2800" dirty="0"/>
              <a:t>?  (</a:t>
            </a:r>
            <a:r>
              <a:rPr lang="de-DE" sz="2800" dirty="0" err="1"/>
              <a:t>result</a:t>
            </a:r>
            <a:r>
              <a:rPr lang="de-DE" sz="2800" dirty="0"/>
              <a:t> </a:t>
            </a:r>
            <a:r>
              <a:rPr lang="de-DE" sz="2800" dirty="0" err="1"/>
              <a:t>of</a:t>
            </a:r>
            <a:r>
              <a:rPr lang="de-DE" sz="2800" dirty="0"/>
              <a:t> </a:t>
            </a:r>
            <a:r>
              <a:rPr lang="de-DE" sz="2800" dirty="0" err="1"/>
              <a:t>action</a:t>
            </a:r>
            <a:r>
              <a:rPr lang="de-DE" sz="2800" dirty="0"/>
              <a:t>)</a:t>
            </a:r>
          </a:p>
          <a:p>
            <a:pPr marL="1200150" lvl="2" indent="-285750">
              <a:buFont typeface="Arial" panose="020B0604020202020204" pitchFamily="34" charset="0"/>
              <a:buChar char="•"/>
            </a:pPr>
            <a:r>
              <a:rPr lang="de-DE" sz="2800" dirty="0" err="1"/>
              <a:t>What</a:t>
            </a:r>
            <a:r>
              <a:rPr lang="de-DE" sz="2800" dirty="0"/>
              <a:t> </a:t>
            </a:r>
            <a:r>
              <a:rPr lang="de-DE" sz="2800" dirty="0" err="1"/>
              <a:t>shoud</a:t>
            </a:r>
            <a:r>
              <a:rPr lang="de-DE" sz="2800" dirty="0"/>
              <a:t> </a:t>
            </a:r>
            <a:r>
              <a:rPr lang="de-DE" sz="2800" dirty="0" err="1"/>
              <a:t>have</a:t>
            </a:r>
            <a:r>
              <a:rPr lang="de-DE" sz="2800" dirty="0"/>
              <a:t> </a:t>
            </a:r>
            <a:r>
              <a:rPr lang="de-DE" sz="2800" dirty="0" err="1"/>
              <a:t>been</a:t>
            </a:r>
            <a:r>
              <a:rPr lang="de-DE" sz="2800" dirty="0"/>
              <a:t> </a:t>
            </a:r>
            <a:r>
              <a:rPr lang="de-DE" sz="2800" dirty="0" err="1"/>
              <a:t>done</a:t>
            </a:r>
            <a:r>
              <a:rPr lang="de-DE" sz="2800" dirty="0"/>
              <a:t>? </a:t>
            </a:r>
          </a:p>
          <a:p>
            <a:pPr marL="1200150" lvl="2" indent="-285750">
              <a:buFont typeface="Arial" panose="020B0604020202020204" pitchFamily="34" charset="0"/>
              <a:buChar char="•"/>
            </a:pPr>
            <a:r>
              <a:rPr lang="de-DE" sz="2800" dirty="0" err="1"/>
              <a:t>What</a:t>
            </a:r>
            <a:r>
              <a:rPr lang="de-DE" sz="2800" dirty="0"/>
              <a:t> </a:t>
            </a:r>
            <a:r>
              <a:rPr lang="de-DE" sz="2800" dirty="0" err="1"/>
              <a:t>could</a:t>
            </a:r>
            <a:r>
              <a:rPr lang="de-DE" sz="2800" dirty="0"/>
              <a:t> </a:t>
            </a:r>
            <a:r>
              <a:rPr lang="de-DE" sz="2800" dirty="0" err="1"/>
              <a:t>be</a:t>
            </a:r>
            <a:r>
              <a:rPr lang="de-DE" sz="2800" dirty="0"/>
              <a:t> </a:t>
            </a:r>
            <a:r>
              <a:rPr lang="de-DE" sz="2800" dirty="0" err="1"/>
              <a:t>better</a:t>
            </a:r>
            <a:r>
              <a:rPr lang="de-DE" sz="2800" dirty="0"/>
              <a:t>? </a:t>
            </a:r>
          </a:p>
        </p:txBody>
      </p:sp>
      <p:pic>
        <p:nvPicPr>
          <p:cNvPr id="7" name="Grafik 6" descr="Bildergebnis für co-funded by the european union logo">
            <a:extLst>
              <a:ext uri="{FF2B5EF4-FFF2-40B4-BE49-F238E27FC236}">
                <a16:creationId xmlns:a16="http://schemas.microsoft.com/office/drawing/2014/main" id="{729C620F-9CC5-1998-E8E8-F2102E27E2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104630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897" y="44581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1988840"/>
            <a:ext cx="7128792" cy="4524315"/>
          </a:xfrm>
          <a:prstGeom prst="rect">
            <a:avLst/>
          </a:prstGeom>
          <a:noFill/>
        </p:spPr>
        <p:txBody>
          <a:bodyPr wrap="square" rtlCol="0">
            <a:spAutoFit/>
          </a:bodyPr>
          <a:lstStyle/>
          <a:p>
            <a:r>
              <a:rPr lang="de-DE" sz="2400" b="1" u="sng" dirty="0"/>
              <a:t>11. Online Webinar:  Transformation from </a:t>
            </a:r>
            <a:r>
              <a:rPr lang="de-DE" sz="2400" b="1" u="sng" dirty="0" err="1"/>
              <a:t>Distress</a:t>
            </a:r>
            <a:r>
              <a:rPr lang="de-DE" sz="2400" b="1" u="sng" dirty="0"/>
              <a:t> </a:t>
            </a:r>
            <a:r>
              <a:rPr lang="de-DE" sz="2400" b="1" u="sng" dirty="0" err="1"/>
              <a:t>to</a:t>
            </a:r>
            <a:r>
              <a:rPr lang="de-DE" sz="2400" b="1" u="sng" dirty="0"/>
              <a:t> Eustress</a:t>
            </a:r>
          </a:p>
          <a:p>
            <a:pPr lvl="1"/>
            <a:endParaRPr lang="de-DE" sz="2400" dirty="0"/>
          </a:p>
          <a:p>
            <a:pPr lvl="1"/>
            <a:r>
              <a:rPr lang="de-DE" sz="2400" dirty="0"/>
              <a:t>Manual : </a:t>
            </a:r>
            <a:r>
              <a:rPr lang="de-DE" sz="2400" dirty="0" err="1"/>
              <a:t>how</a:t>
            </a:r>
            <a:r>
              <a:rPr lang="de-DE" sz="2400" dirty="0"/>
              <a:t> </a:t>
            </a:r>
            <a:r>
              <a:rPr lang="de-DE" sz="2400" dirty="0" err="1"/>
              <a:t>to</a:t>
            </a:r>
            <a:r>
              <a:rPr lang="de-DE" sz="2400" dirty="0"/>
              <a:t> do </a:t>
            </a:r>
            <a:r>
              <a:rPr lang="de-DE" sz="2400" dirty="0" err="1"/>
              <a:t>it</a:t>
            </a:r>
            <a:r>
              <a:rPr lang="de-DE" sz="2400" dirty="0"/>
              <a:t>? </a:t>
            </a:r>
          </a:p>
          <a:p>
            <a:pPr marL="1200150" lvl="2" indent="-285750">
              <a:buFont typeface="Arial" panose="020B0604020202020204" pitchFamily="34" charset="0"/>
              <a:buChar char="•"/>
            </a:pPr>
            <a:r>
              <a:rPr lang="de-DE" sz="2400" dirty="0"/>
              <a:t>Analysis </a:t>
            </a:r>
            <a:r>
              <a:rPr lang="de-DE" sz="2400" dirty="0" err="1"/>
              <a:t>of</a:t>
            </a:r>
            <a:r>
              <a:rPr lang="de-DE" sz="2400" dirty="0"/>
              <a:t> </a:t>
            </a:r>
            <a:r>
              <a:rPr lang="de-DE" sz="2400" dirty="0" err="1"/>
              <a:t>reasons</a:t>
            </a:r>
            <a:r>
              <a:rPr lang="de-DE" sz="2400" dirty="0"/>
              <a:t> </a:t>
            </a:r>
            <a:r>
              <a:rPr lang="de-DE" sz="2400" dirty="0" err="1"/>
              <a:t>of</a:t>
            </a:r>
            <a:r>
              <a:rPr lang="de-DE" sz="2400" dirty="0"/>
              <a:t> </a:t>
            </a:r>
            <a:r>
              <a:rPr lang="de-DE" sz="2400" dirty="0" err="1"/>
              <a:t>Distress</a:t>
            </a:r>
            <a:endParaRPr lang="de-DE" sz="2400" dirty="0"/>
          </a:p>
          <a:p>
            <a:pPr marL="1200150" lvl="2" indent="-285750">
              <a:buFont typeface="Arial" panose="020B0604020202020204" pitchFamily="34" charset="0"/>
              <a:buChar char="•"/>
            </a:pPr>
            <a:r>
              <a:rPr lang="de-DE" sz="2400" dirty="0" err="1"/>
              <a:t>Written</a:t>
            </a:r>
            <a:r>
              <a:rPr lang="de-DE" sz="2400" dirty="0"/>
              <a:t> </a:t>
            </a:r>
            <a:r>
              <a:rPr lang="de-DE" sz="2400" dirty="0" err="1"/>
              <a:t>statements</a:t>
            </a:r>
            <a:r>
              <a:rPr lang="de-DE" sz="2400" dirty="0"/>
              <a:t> </a:t>
            </a:r>
            <a:r>
              <a:rPr lang="de-DE" sz="2400" dirty="0" err="1"/>
              <a:t>for</a:t>
            </a:r>
            <a:r>
              <a:rPr lang="de-DE" sz="2400" dirty="0"/>
              <a:t> Eustress &amp; </a:t>
            </a:r>
            <a:r>
              <a:rPr lang="de-DE" sz="2400" dirty="0" err="1"/>
              <a:t>Distress</a:t>
            </a:r>
            <a:endParaRPr lang="de-DE" sz="2400" dirty="0"/>
          </a:p>
          <a:p>
            <a:pPr marL="2114550" lvl="4" indent="-285750">
              <a:buFont typeface="Arial" panose="020B0604020202020204" pitchFamily="34" charset="0"/>
              <a:buChar char="•"/>
            </a:pPr>
            <a:r>
              <a:rPr lang="de-DE" sz="2400" dirty="0" err="1"/>
              <a:t>When</a:t>
            </a:r>
            <a:r>
              <a:rPr lang="de-DE" sz="2400" dirty="0"/>
              <a:t> </a:t>
            </a:r>
            <a:r>
              <a:rPr lang="de-DE" sz="2400" dirty="0" err="1"/>
              <a:t>and</a:t>
            </a:r>
            <a:r>
              <a:rPr lang="de-DE" sz="2400" dirty="0"/>
              <a:t> </a:t>
            </a:r>
            <a:r>
              <a:rPr lang="de-DE" sz="2400" dirty="0" err="1"/>
              <a:t>how</a:t>
            </a:r>
            <a:r>
              <a:rPr lang="de-DE" sz="2400" dirty="0"/>
              <a:t> </a:t>
            </a:r>
            <a:r>
              <a:rPr lang="de-DE" sz="2400" dirty="0" err="1"/>
              <a:t>did</a:t>
            </a:r>
            <a:r>
              <a:rPr lang="de-DE" sz="2400" dirty="0"/>
              <a:t> </a:t>
            </a:r>
            <a:r>
              <a:rPr lang="de-DE" sz="2400" dirty="0" err="1"/>
              <a:t>it</a:t>
            </a:r>
            <a:r>
              <a:rPr lang="de-DE" sz="2400" dirty="0"/>
              <a:t> happen?</a:t>
            </a:r>
          </a:p>
          <a:p>
            <a:pPr marL="1200150" lvl="2" indent="-285750">
              <a:buFont typeface="Arial" panose="020B0604020202020204" pitchFamily="34" charset="0"/>
              <a:buChar char="•"/>
            </a:pPr>
            <a:r>
              <a:rPr lang="de-DE" sz="2400" dirty="0" err="1"/>
              <a:t>Memorize</a:t>
            </a:r>
            <a:r>
              <a:rPr lang="de-DE" sz="2400" dirty="0"/>
              <a:t> Eustress – </a:t>
            </a:r>
            <a:r>
              <a:rPr lang="de-DE" sz="2400" dirty="0" err="1"/>
              <a:t>situations</a:t>
            </a:r>
            <a:r>
              <a:rPr lang="de-DE" sz="2400" dirty="0"/>
              <a:t>: </a:t>
            </a:r>
            <a:r>
              <a:rPr lang="de-DE" sz="2400" dirty="0" err="1"/>
              <a:t>recall</a:t>
            </a:r>
            <a:r>
              <a:rPr lang="de-DE" sz="2400" dirty="0"/>
              <a:t> </a:t>
            </a:r>
            <a:r>
              <a:rPr lang="de-DE" sz="2400" dirty="0" err="1"/>
              <a:t>fellings</a:t>
            </a:r>
            <a:r>
              <a:rPr lang="de-DE" sz="2400" dirty="0"/>
              <a:t> </a:t>
            </a:r>
          </a:p>
          <a:p>
            <a:pPr marL="1200150" lvl="2" indent="-285750">
              <a:buFont typeface="Arial" panose="020B0604020202020204" pitchFamily="34" charset="0"/>
              <a:buChar char="•"/>
            </a:pPr>
            <a:r>
              <a:rPr lang="de-DE" sz="2400" dirty="0"/>
              <a:t>Transfer </a:t>
            </a:r>
            <a:r>
              <a:rPr lang="de-DE" sz="2400" dirty="0" err="1"/>
              <a:t>this</a:t>
            </a:r>
            <a:r>
              <a:rPr lang="de-DE" sz="2400" dirty="0"/>
              <a:t> positive </a:t>
            </a:r>
            <a:r>
              <a:rPr lang="de-DE" sz="2400" dirty="0" err="1"/>
              <a:t>feeling</a:t>
            </a:r>
            <a:r>
              <a:rPr lang="de-DE" sz="2400" dirty="0"/>
              <a:t> </a:t>
            </a:r>
            <a:r>
              <a:rPr lang="de-DE" sz="2400" dirty="0" err="1"/>
              <a:t>to</a:t>
            </a:r>
            <a:r>
              <a:rPr lang="de-DE" sz="2400" dirty="0"/>
              <a:t> </a:t>
            </a:r>
            <a:r>
              <a:rPr lang="de-DE" sz="2400" dirty="0" err="1"/>
              <a:t>Distress</a:t>
            </a:r>
            <a:r>
              <a:rPr lang="de-DE" sz="2400" dirty="0"/>
              <a:t> – </a:t>
            </a:r>
            <a:r>
              <a:rPr lang="de-DE" sz="2400" dirty="0" err="1"/>
              <a:t>Situations</a:t>
            </a:r>
            <a:endParaRPr lang="de-DE" sz="2400" dirty="0"/>
          </a:p>
          <a:p>
            <a:pPr marL="1200150" lvl="2" indent="-285750">
              <a:buFont typeface="Arial" panose="020B0604020202020204" pitchFamily="34" charset="0"/>
              <a:buChar char="•"/>
            </a:pPr>
            <a:r>
              <a:rPr lang="de-DE" sz="2400" dirty="0"/>
              <a:t>Training </a:t>
            </a:r>
            <a:r>
              <a:rPr lang="de-DE" sz="2400" dirty="0" err="1"/>
              <a:t>of</a:t>
            </a:r>
            <a:r>
              <a:rPr lang="de-DE" sz="2400" dirty="0"/>
              <a:t> </a:t>
            </a:r>
            <a:r>
              <a:rPr lang="de-DE" sz="2400" dirty="0" err="1"/>
              <a:t>this</a:t>
            </a:r>
            <a:r>
              <a:rPr lang="de-DE" sz="2400" dirty="0"/>
              <a:t> „</a:t>
            </a:r>
            <a:r>
              <a:rPr lang="de-DE" sz="2400" dirty="0" err="1"/>
              <a:t>transfer</a:t>
            </a:r>
            <a:r>
              <a:rPr lang="de-DE" sz="2400" dirty="0"/>
              <a:t>“! </a:t>
            </a:r>
          </a:p>
          <a:p>
            <a:pPr marL="1200150" lvl="2" indent="-285750">
              <a:buFont typeface="Arial" panose="020B0604020202020204" pitchFamily="34" charset="0"/>
              <a:buChar char="•"/>
            </a:pPr>
            <a:r>
              <a:rPr lang="de-DE" sz="2400" dirty="0" err="1"/>
              <a:t>Apply</a:t>
            </a:r>
            <a:r>
              <a:rPr lang="de-DE" sz="2400" dirty="0"/>
              <a:t> </a:t>
            </a:r>
            <a:r>
              <a:rPr lang="de-DE" sz="2400" dirty="0" err="1"/>
              <a:t>the</a:t>
            </a:r>
            <a:r>
              <a:rPr lang="de-DE" sz="2400" dirty="0"/>
              <a:t> </a:t>
            </a:r>
            <a:r>
              <a:rPr lang="de-DE" sz="2400" dirty="0" err="1"/>
              <a:t>Method</a:t>
            </a:r>
            <a:r>
              <a:rPr lang="de-DE" sz="2400" dirty="0"/>
              <a:t> </a:t>
            </a:r>
            <a:r>
              <a:rPr lang="de-DE" sz="2400" dirty="0" err="1"/>
              <a:t>of</a:t>
            </a:r>
            <a:r>
              <a:rPr lang="de-DE" sz="2400" dirty="0"/>
              <a:t> „3 x 10“</a:t>
            </a:r>
          </a:p>
        </p:txBody>
      </p:sp>
      <p:pic>
        <p:nvPicPr>
          <p:cNvPr id="7" name="Grafik 6" descr="Bildergebnis für co-funded by the european union logo">
            <a:extLst>
              <a:ext uri="{FF2B5EF4-FFF2-40B4-BE49-F238E27FC236}">
                <a16:creationId xmlns:a16="http://schemas.microsoft.com/office/drawing/2014/main" id="{D44040A5-19CC-35DE-4F13-C76FD5BBEA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70701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893" y="402834"/>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2060848"/>
            <a:ext cx="7056784" cy="313932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38100">
            <a:solidFill>
              <a:schemeClr val="tx1"/>
            </a:solidFill>
          </a:ln>
        </p:spPr>
        <p:txBody>
          <a:bodyPr wrap="square" rtlCol="0">
            <a:spAutoFit/>
          </a:bodyPr>
          <a:lstStyle/>
          <a:p>
            <a:r>
              <a:rPr lang="de-DE" sz="3600" b="1" u="sng" dirty="0"/>
              <a:t>12. F 2 F  </a:t>
            </a:r>
            <a:r>
              <a:rPr lang="de-DE" sz="3600" b="1" u="sng" dirty="0" err="1"/>
              <a:t>lesson</a:t>
            </a:r>
            <a:r>
              <a:rPr lang="de-DE" sz="3600" dirty="0"/>
              <a:t>: </a:t>
            </a:r>
          </a:p>
          <a:p>
            <a:endParaRPr lang="de-DE" sz="3600" dirty="0"/>
          </a:p>
          <a:p>
            <a:pPr marL="742950" lvl="1" indent="-285750">
              <a:buFont typeface="Arial" panose="020B0604020202020204" pitchFamily="34" charset="0"/>
              <a:buChar char="•"/>
            </a:pPr>
            <a:r>
              <a:rPr lang="de-DE" sz="3600" dirty="0" err="1"/>
              <a:t>summary</a:t>
            </a:r>
            <a:r>
              <a:rPr lang="de-DE" sz="3600" dirty="0"/>
              <a:t> </a:t>
            </a:r>
            <a:r>
              <a:rPr lang="de-DE" sz="3600" dirty="0" err="1"/>
              <a:t>of</a:t>
            </a:r>
            <a:r>
              <a:rPr lang="de-DE" sz="3600" dirty="0"/>
              <a:t> </a:t>
            </a:r>
            <a:r>
              <a:rPr lang="de-DE" sz="3600" dirty="0" err="1"/>
              <a:t>the</a:t>
            </a:r>
            <a:r>
              <a:rPr lang="de-DE" sz="3600" dirty="0"/>
              <a:t> </a:t>
            </a:r>
            <a:r>
              <a:rPr lang="de-DE" sz="3600" dirty="0" err="1"/>
              <a:t>curriculum</a:t>
            </a:r>
            <a:r>
              <a:rPr lang="de-DE" sz="3600" dirty="0"/>
              <a:t> </a:t>
            </a:r>
            <a:r>
              <a:rPr lang="de-DE" sz="3600" dirty="0" err="1"/>
              <a:t>u.t.d</a:t>
            </a:r>
            <a:r>
              <a:rPr lang="de-DE" sz="3600" dirty="0"/>
              <a:t>.</a:t>
            </a:r>
          </a:p>
          <a:p>
            <a:pPr marL="742950" lvl="1" indent="-285750">
              <a:buFont typeface="Arial" panose="020B0604020202020204" pitchFamily="34" charset="0"/>
              <a:buChar char="•"/>
            </a:pPr>
            <a:r>
              <a:rPr lang="de-DE" sz="3600" dirty="0" err="1"/>
              <a:t>Questions</a:t>
            </a:r>
            <a:r>
              <a:rPr lang="de-DE" sz="3600" dirty="0"/>
              <a:t> </a:t>
            </a:r>
          </a:p>
          <a:p>
            <a:pPr marL="742950" lvl="1" indent="-285750">
              <a:buFont typeface="Arial" panose="020B0604020202020204" pitchFamily="34" charset="0"/>
              <a:buChar char="•"/>
            </a:pPr>
            <a:r>
              <a:rPr lang="de-DE" sz="3600" dirty="0" err="1"/>
              <a:t>Discussion</a:t>
            </a:r>
            <a:r>
              <a:rPr lang="de-DE" sz="3600" dirty="0"/>
              <a:t>  </a:t>
            </a:r>
          </a:p>
          <a:p>
            <a:endParaRPr lang="de-DE" dirty="0"/>
          </a:p>
        </p:txBody>
      </p:sp>
      <p:pic>
        <p:nvPicPr>
          <p:cNvPr id="7" name="Grafik 6" descr="Bildergebnis für co-funded by the european union logo">
            <a:extLst>
              <a:ext uri="{FF2B5EF4-FFF2-40B4-BE49-F238E27FC236}">
                <a16:creationId xmlns:a16="http://schemas.microsoft.com/office/drawing/2014/main" id="{5D3848F0-8A2D-DD83-5123-26ADAE1D4C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149608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885" y="46517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971600" y="2060848"/>
            <a:ext cx="6912768" cy="4832092"/>
          </a:xfrm>
          <a:prstGeom prst="rect">
            <a:avLst/>
          </a:prstGeom>
          <a:noFill/>
        </p:spPr>
        <p:txBody>
          <a:bodyPr wrap="square" rtlCol="0">
            <a:spAutoFit/>
          </a:bodyPr>
          <a:lstStyle/>
          <a:p>
            <a:r>
              <a:rPr lang="de-DE" sz="2800" b="1" u="sng" dirty="0"/>
              <a:t>13. F 2 F – </a:t>
            </a:r>
            <a:r>
              <a:rPr lang="de-DE" sz="2800" b="1" u="sng" dirty="0" err="1"/>
              <a:t>Lesson</a:t>
            </a:r>
            <a:r>
              <a:rPr lang="de-DE" sz="2800" b="1" u="sng" dirty="0"/>
              <a:t> : Moral Stress in </a:t>
            </a:r>
            <a:r>
              <a:rPr lang="de-DE" sz="2800" b="1" u="sng" dirty="0" err="1"/>
              <a:t>healthcare</a:t>
            </a:r>
            <a:endParaRPr lang="de-DE" sz="2800" b="1" u="sng" dirty="0"/>
          </a:p>
          <a:p>
            <a:endParaRPr lang="de-DE" sz="2800" dirty="0"/>
          </a:p>
          <a:p>
            <a:pPr marL="742950" lvl="1" indent="-285750">
              <a:buFont typeface="Arial" panose="020B0604020202020204" pitchFamily="34" charset="0"/>
              <a:buChar char="•"/>
            </a:pPr>
            <a:r>
              <a:rPr lang="de-DE" sz="2800" dirty="0"/>
              <a:t>Definition </a:t>
            </a:r>
            <a:r>
              <a:rPr lang="de-DE" sz="2800" dirty="0" err="1"/>
              <a:t>of</a:t>
            </a:r>
            <a:r>
              <a:rPr lang="de-DE" sz="2800" dirty="0"/>
              <a:t> </a:t>
            </a:r>
            <a:r>
              <a:rPr lang="de-DE" sz="2800" dirty="0" err="1"/>
              <a:t>moral</a:t>
            </a:r>
            <a:r>
              <a:rPr lang="de-DE" sz="2800" dirty="0"/>
              <a:t> stress  - </a:t>
            </a:r>
            <a:r>
              <a:rPr lang="de-DE" sz="2800" dirty="0" err="1"/>
              <a:t>moral</a:t>
            </a:r>
            <a:r>
              <a:rPr lang="de-DE" sz="2800" dirty="0"/>
              <a:t> </a:t>
            </a:r>
            <a:r>
              <a:rPr lang="de-DE" sz="2800" dirty="0" err="1"/>
              <a:t>distress</a:t>
            </a:r>
            <a:endParaRPr lang="de-DE" sz="2800" dirty="0"/>
          </a:p>
          <a:p>
            <a:pPr marL="742950" lvl="1" indent="-285750">
              <a:buFont typeface="Arial" panose="020B0604020202020204" pitchFamily="34" charset="0"/>
              <a:buChar char="•"/>
            </a:pPr>
            <a:r>
              <a:rPr lang="de-DE" sz="2800" dirty="0" err="1"/>
              <a:t>Reasons</a:t>
            </a:r>
            <a:r>
              <a:rPr lang="de-DE" sz="2800" dirty="0"/>
              <a:t> </a:t>
            </a:r>
            <a:r>
              <a:rPr lang="de-DE" sz="2800" dirty="0" err="1"/>
              <a:t>of</a:t>
            </a:r>
            <a:r>
              <a:rPr lang="de-DE" sz="2800" dirty="0"/>
              <a:t> </a:t>
            </a:r>
            <a:r>
              <a:rPr lang="de-DE" sz="2800" dirty="0" err="1"/>
              <a:t>moral</a:t>
            </a:r>
            <a:r>
              <a:rPr lang="de-DE" sz="2800" dirty="0"/>
              <a:t> stress</a:t>
            </a:r>
          </a:p>
          <a:p>
            <a:pPr marL="742950" lvl="1" indent="-285750">
              <a:buFont typeface="Arial" panose="020B0604020202020204" pitchFamily="34" charset="0"/>
              <a:buChar char="•"/>
            </a:pPr>
            <a:r>
              <a:rPr lang="de-DE" sz="2800" dirty="0" err="1"/>
              <a:t>Situations</a:t>
            </a:r>
            <a:r>
              <a:rPr lang="de-DE" sz="2800" dirty="0"/>
              <a:t> </a:t>
            </a:r>
            <a:r>
              <a:rPr lang="de-DE" sz="2800" dirty="0" err="1"/>
              <a:t>of</a:t>
            </a:r>
            <a:r>
              <a:rPr lang="de-DE" sz="2800" dirty="0"/>
              <a:t>  </a:t>
            </a:r>
            <a:r>
              <a:rPr lang="de-DE" sz="2800" dirty="0" err="1"/>
              <a:t>moral</a:t>
            </a:r>
            <a:r>
              <a:rPr lang="de-DE" sz="2800" dirty="0"/>
              <a:t> stress</a:t>
            </a:r>
          </a:p>
          <a:p>
            <a:pPr marL="742950" lvl="1" indent="-285750">
              <a:buFont typeface="Arial" panose="020B0604020202020204" pitchFamily="34" charset="0"/>
              <a:buChar char="•"/>
            </a:pPr>
            <a:r>
              <a:rPr lang="de-DE" sz="2800" dirty="0" err="1"/>
              <a:t>Possibilities</a:t>
            </a:r>
            <a:r>
              <a:rPr lang="de-DE" sz="2800" dirty="0"/>
              <a:t> </a:t>
            </a:r>
            <a:r>
              <a:rPr lang="de-DE" sz="2800" dirty="0" err="1"/>
              <a:t>of</a:t>
            </a:r>
            <a:r>
              <a:rPr lang="de-DE" sz="2800" dirty="0"/>
              <a:t> </a:t>
            </a:r>
            <a:r>
              <a:rPr lang="de-DE" sz="2800" dirty="0" err="1"/>
              <a:t>solutions</a:t>
            </a:r>
            <a:endParaRPr lang="de-DE" sz="2800" dirty="0"/>
          </a:p>
          <a:p>
            <a:pPr marL="1200150" lvl="2" indent="-285750">
              <a:buFont typeface="Arial" panose="020B0604020202020204" pitchFamily="34" charset="0"/>
              <a:buChar char="•"/>
            </a:pPr>
            <a:r>
              <a:rPr lang="de-DE" sz="2800" dirty="0" err="1"/>
              <a:t>Transparency</a:t>
            </a:r>
            <a:endParaRPr lang="de-DE" sz="2800" dirty="0"/>
          </a:p>
          <a:p>
            <a:pPr marL="1200150" lvl="2" indent="-285750">
              <a:buFont typeface="Arial" panose="020B0604020202020204" pitchFamily="34" charset="0"/>
              <a:buChar char="•"/>
            </a:pPr>
            <a:r>
              <a:rPr lang="de-DE" sz="2800" dirty="0"/>
              <a:t>Communication </a:t>
            </a:r>
          </a:p>
          <a:p>
            <a:pPr marL="1200150" lvl="2" indent="-285750">
              <a:buFont typeface="Arial" panose="020B0604020202020204" pitchFamily="34" charset="0"/>
              <a:buChar char="•"/>
            </a:pPr>
            <a:r>
              <a:rPr lang="de-DE" sz="2800" dirty="0"/>
              <a:t>„Integrated“ </a:t>
            </a:r>
            <a:r>
              <a:rPr lang="de-DE" sz="2800" dirty="0" err="1"/>
              <a:t>approach</a:t>
            </a:r>
            <a:r>
              <a:rPr lang="de-DE" sz="2800" dirty="0"/>
              <a:t> </a:t>
            </a:r>
          </a:p>
          <a:p>
            <a:r>
              <a:rPr lang="de-DE" sz="2800" dirty="0"/>
              <a:t> </a:t>
            </a:r>
          </a:p>
        </p:txBody>
      </p:sp>
      <p:pic>
        <p:nvPicPr>
          <p:cNvPr id="7" name="Grafik 6" descr="Bildergebnis für co-funded by the european union logo">
            <a:extLst>
              <a:ext uri="{FF2B5EF4-FFF2-40B4-BE49-F238E27FC236}">
                <a16:creationId xmlns:a16="http://schemas.microsoft.com/office/drawing/2014/main" id="{8FB98BDC-CB6B-8B0B-744E-FD273D6FB1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73700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61242"/>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539552" y="1988840"/>
            <a:ext cx="7992888" cy="4955203"/>
          </a:xfrm>
          <a:prstGeom prst="rect">
            <a:avLst/>
          </a:prstGeom>
          <a:noFill/>
        </p:spPr>
        <p:txBody>
          <a:bodyPr wrap="square" rtlCol="0">
            <a:spAutoFit/>
          </a:bodyPr>
          <a:lstStyle/>
          <a:p>
            <a:pPr marL="342900" indent="-342900">
              <a:buAutoNum type="arabicPeriod" startAt="14"/>
            </a:pPr>
            <a:r>
              <a:rPr lang="de-DE" sz="2800" b="1" u="sng" dirty="0" err="1"/>
              <a:t>Homework</a:t>
            </a:r>
            <a:r>
              <a:rPr lang="de-DE" sz="2800" b="1" u="sng" dirty="0"/>
              <a:t> :Case – </a:t>
            </a:r>
            <a:r>
              <a:rPr lang="de-DE" sz="2800" b="1" u="sng" dirty="0" err="1"/>
              <a:t>studies</a:t>
            </a:r>
            <a:r>
              <a:rPr lang="de-DE" sz="2800" b="1" u="sng" dirty="0"/>
              <a:t> </a:t>
            </a:r>
            <a:r>
              <a:rPr lang="de-DE" sz="2800" b="1" u="sng" dirty="0" err="1"/>
              <a:t>of</a:t>
            </a:r>
            <a:r>
              <a:rPr lang="de-DE" sz="2800" b="1" u="sng" dirty="0"/>
              <a:t> </a:t>
            </a:r>
            <a:r>
              <a:rPr lang="de-DE" sz="2800" b="1" u="sng" dirty="0" err="1"/>
              <a:t>Distress</a:t>
            </a:r>
            <a:r>
              <a:rPr lang="de-DE" sz="2800" b="1" u="sng" dirty="0"/>
              <a:t> / </a:t>
            </a:r>
            <a:r>
              <a:rPr lang="de-DE" sz="2800" b="1" u="sng" dirty="0" err="1"/>
              <a:t>moral</a:t>
            </a:r>
            <a:r>
              <a:rPr lang="de-DE" sz="2800" b="1" u="sng" dirty="0"/>
              <a:t> </a:t>
            </a:r>
            <a:r>
              <a:rPr lang="de-DE" sz="2800" dirty="0"/>
              <a:t>stress in </a:t>
            </a:r>
            <a:r>
              <a:rPr lang="de-DE" sz="2800" dirty="0" err="1"/>
              <a:t>healthcare</a:t>
            </a:r>
            <a:r>
              <a:rPr lang="de-DE" sz="2800" dirty="0"/>
              <a:t> : 	</a:t>
            </a:r>
          </a:p>
          <a:p>
            <a:pPr marL="742950" lvl="1" indent="-285750">
              <a:buFont typeface="Arial" panose="020B0604020202020204" pitchFamily="34" charset="0"/>
              <a:buChar char="•"/>
            </a:pPr>
            <a:r>
              <a:rPr lang="de-DE" sz="2800" dirty="0"/>
              <a:t>Read </a:t>
            </a:r>
            <a:r>
              <a:rPr lang="de-DE" sz="2800" dirty="0" err="1"/>
              <a:t>the</a:t>
            </a:r>
            <a:r>
              <a:rPr lang="de-DE" sz="2800" dirty="0"/>
              <a:t> </a:t>
            </a:r>
            <a:r>
              <a:rPr lang="de-DE" sz="2800" dirty="0" err="1"/>
              <a:t>case</a:t>
            </a:r>
            <a:r>
              <a:rPr lang="de-DE" sz="2800" dirty="0"/>
              <a:t> – </a:t>
            </a:r>
            <a:r>
              <a:rPr lang="de-DE" sz="2800" dirty="0" err="1"/>
              <a:t>studies</a:t>
            </a:r>
            <a:r>
              <a:rPr lang="de-DE" sz="2800" dirty="0"/>
              <a:t> / </a:t>
            </a:r>
            <a:r>
              <a:rPr lang="de-DE" sz="2800" dirty="0" err="1"/>
              <a:t>special</a:t>
            </a:r>
            <a:r>
              <a:rPr lang="de-DE" sz="2800" dirty="0"/>
              <a:t> </a:t>
            </a:r>
            <a:r>
              <a:rPr lang="de-DE" sz="2800" dirty="0" err="1"/>
              <a:t>healthcare</a:t>
            </a:r>
            <a:r>
              <a:rPr lang="de-DE" sz="2800" dirty="0"/>
              <a:t> – </a:t>
            </a:r>
            <a:r>
              <a:rPr lang="de-DE" sz="2800" dirty="0" err="1"/>
              <a:t>situations</a:t>
            </a:r>
            <a:endParaRPr lang="de-DE" sz="2800" dirty="0"/>
          </a:p>
          <a:p>
            <a:pPr marL="742950" lvl="1" indent="-285750">
              <a:buFont typeface="Arial" panose="020B0604020202020204" pitchFamily="34" charset="0"/>
              <a:buChar char="•"/>
            </a:pPr>
            <a:r>
              <a:rPr lang="de-DE" sz="2800" dirty="0"/>
              <a:t>Find potential </a:t>
            </a:r>
            <a:r>
              <a:rPr lang="de-DE" sz="2800" dirty="0" err="1"/>
              <a:t>solutions</a:t>
            </a:r>
            <a:endParaRPr lang="de-DE" sz="2800" dirty="0"/>
          </a:p>
          <a:p>
            <a:pPr marL="742950" lvl="1" indent="-285750">
              <a:buFont typeface="Arial" panose="020B0604020202020204" pitchFamily="34" charset="0"/>
              <a:buChar char="•"/>
            </a:pPr>
            <a:endParaRPr lang="de-DE" sz="2800" dirty="0"/>
          </a:p>
          <a:p>
            <a:pPr marL="742950" lvl="1" indent="-285750">
              <a:buFont typeface="Arial" panose="020B0604020202020204" pitchFamily="34" charset="0"/>
              <a:buChar char="•"/>
            </a:pPr>
            <a:r>
              <a:rPr lang="de-DE" sz="2800" dirty="0"/>
              <a:t>Case </a:t>
            </a:r>
            <a:r>
              <a:rPr lang="de-DE" sz="2800" dirty="0" err="1"/>
              <a:t>studies</a:t>
            </a:r>
            <a:r>
              <a:rPr lang="de-DE" sz="2800" dirty="0"/>
              <a:t> : </a:t>
            </a:r>
          </a:p>
          <a:p>
            <a:pPr marL="1200150" lvl="2" indent="-285750">
              <a:buFont typeface="Arial" panose="020B0604020202020204" pitchFamily="34" charset="0"/>
              <a:buChar char="•"/>
            </a:pPr>
            <a:r>
              <a:rPr lang="de-DE" sz="2800" dirty="0"/>
              <a:t>Agnes </a:t>
            </a:r>
            <a:r>
              <a:rPr lang="de-DE" sz="2800" dirty="0" err="1"/>
              <a:t>with</a:t>
            </a:r>
            <a:r>
              <a:rPr lang="de-DE" sz="2800" dirty="0"/>
              <a:t> </a:t>
            </a:r>
            <a:r>
              <a:rPr lang="de-DE" sz="2800" dirty="0" err="1"/>
              <a:t>too</a:t>
            </a:r>
            <a:r>
              <a:rPr lang="de-DE" sz="2800" dirty="0"/>
              <a:t> </a:t>
            </a:r>
            <a:r>
              <a:rPr lang="de-DE" sz="2800" dirty="0" err="1"/>
              <a:t>many</a:t>
            </a:r>
            <a:r>
              <a:rPr lang="de-DE" sz="2800" dirty="0"/>
              <a:t> </a:t>
            </a:r>
            <a:r>
              <a:rPr lang="de-DE" sz="2800" dirty="0" err="1"/>
              <a:t>patients</a:t>
            </a:r>
            <a:endParaRPr lang="de-DE" sz="2800" dirty="0"/>
          </a:p>
          <a:p>
            <a:pPr marL="1200150" lvl="2" indent="-285750">
              <a:buFont typeface="Arial" panose="020B0604020202020204" pitchFamily="34" charset="0"/>
              <a:buChar char="•"/>
            </a:pPr>
            <a:r>
              <a:rPr lang="de-DE" sz="2800" dirty="0"/>
              <a:t>Communication </a:t>
            </a:r>
            <a:r>
              <a:rPr lang="de-DE" sz="2800" dirty="0" err="1"/>
              <a:t>demand</a:t>
            </a:r>
            <a:r>
              <a:rPr lang="de-DE" sz="2800" dirty="0"/>
              <a:t> </a:t>
            </a:r>
            <a:r>
              <a:rPr lang="de-DE" sz="2800" dirty="0" err="1"/>
              <a:t>of</a:t>
            </a:r>
            <a:r>
              <a:rPr lang="de-DE" sz="2800" dirty="0"/>
              <a:t> </a:t>
            </a:r>
            <a:r>
              <a:rPr lang="de-DE" sz="2800" dirty="0" err="1"/>
              <a:t>lonely</a:t>
            </a:r>
            <a:r>
              <a:rPr lang="de-DE" sz="2800" dirty="0"/>
              <a:t> </a:t>
            </a:r>
            <a:r>
              <a:rPr lang="de-DE" sz="2800" dirty="0" err="1"/>
              <a:t>patients</a:t>
            </a:r>
            <a:endParaRPr lang="de-DE" sz="2800" dirty="0"/>
          </a:p>
          <a:p>
            <a:pPr marL="1200150" lvl="2" indent="-285750">
              <a:buFont typeface="Arial" panose="020B0604020202020204" pitchFamily="34" charset="0"/>
              <a:buChar char="•"/>
            </a:pPr>
            <a:r>
              <a:rPr lang="de-DE" sz="2800" dirty="0"/>
              <a:t>Nora </a:t>
            </a:r>
            <a:r>
              <a:rPr lang="de-DE" sz="2800" dirty="0" err="1"/>
              <a:t>with</a:t>
            </a:r>
            <a:r>
              <a:rPr lang="de-DE" sz="2800" dirty="0"/>
              <a:t> a </a:t>
            </a:r>
            <a:r>
              <a:rPr lang="de-DE" sz="2800" dirty="0" err="1"/>
              <a:t>increasing</a:t>
            </a:r>
            <a:r>
              <a:rPr lang="de-DE" sz="2800" dirty="0"/>
              <a:t> depressive </a:t>
            </a:r>
            <a:r>
              <a:rPr lang="de-DE" sz="2800" dirty="0" err="1"/>
              <a:t>patient</a:t>
            </a:r>
            <a:endParaRPr lang="de-DE" sz="2800" dirty="0"/>
          </a:p>
          <a:p>
            <a:pPr marL="342900" indent="-342900">
              <a:buAutoNum type="arabicPeriod" startAt="14"/>
            </a:pPr>
            <a:endParaRPr lang="de-DE" dirty="0"/>
          </a:p>
          <a:p>
            <a:pPr marL="342900" indent="-342900">
              <a:buAutoNum type="arabicPeriod" startAt="14"/>
            </a:pPr>
            <a:endParaRPr lang="de-DE" dirty="0"/>
          </a:p>
        </p:txBody>
      </p:sp>
      <p:pic>
        <p:nvPicPr>
          <p:cNvPr id="7" name="Grafik 6" descr="Bildergebnis für co-funded by the european union logo">
            <a:extLst>
              <a:ext uri="{FF2B5EF4-FFF2-40B4-BE49-F238E27FC236}">
                <a16:creationId xmlns:a16="http://schemas.microsoft.com/office/drawing/2014/main" id="{95AD5C3D-8B86-ECA2-FB57-F462E6509E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275550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28159"/>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338554"/>
          </a:xfrm>
          <a:prstGeom prst="rect">
            <a:avLst/>
          </a:prstGeom>
        </p:spPr>
        <p:txBody>
          <a:bodyPr>
            <a:spAutoFit/>
          </a:bodyPr>
          <a:lstStyle/>
          <a:p>
            <a:pPr algn="ctr"/>
            <a:endParaRPr lang="de-DE" sz="1600" dirty="0"/>
          </a:p>
        </p:txBody>
      </p:sp>
      <p:sp>
        <p:nvSpPr>
          <p:cNvPr id="6" name="Textfeld 5"/>
          <p:cNvSpPr txBox="1"/>
          <p:nvPr/>
        </p:nvSpPr>
        <p:spPr>
          <a:xfrm>
            <a:off x="539552" y="1988840"/>
            <a:ext cx="7992888" cy="646331"/>
          </a:xfrm>
          <a:prstGeom prst="rect">
            <a:avLst/>
          </a:prstGeom>
          <a:noFill/>
        </p:spPr>
        <p:txBody>
          <a:bodyPr wrap="square" rtlCol="0">
            <a:spAutoFit/>
          </a:bodyPr>
          <a:lstStyle/>
          <a:p>
            <a:pPr marL="342900" indent="-342900">
              <a:buAutoNum type="arabicPeriod" startAt="14"/>
            </a:pPr>
            <a:endParaRPr lang="de-DE" dirty="0"/>
          </a:p>
          <a:p>
            <a:pPr marL="342900" indent="-342900">
              <a:buAutoNum type="arabicPeriod" startAt="14"/>
            </a:pPr>
            <a:endParaRPr lang="de-DE" dirty="0"/>
          </a:p>
        </p:txBody>
      </p:sp>
      <p:sp>
        <p:nvSpPr>
          <p:cNvPr id="7" name="Textfeld 6"/>
          <p:cNvSpPr txBox="1"/>
          <p:nvPr/>
        </p:nvSpPr>
        <p:spPr>
          <a:xfrm>
            <a:off x="683568" y="1988840"/>
            <a:ext cx="7776864" cy="3970318"/>
          </a:xfrm>
          <a:prstGeom prst="rect">
            <a:avLst/>
          </a:prstGeom>
          <a:noFill/>
        </p:spPr>
        <p:txBody>
          <a:bodyPr wrap="square" rtlCol="0">
            <a:spAutoFit/>
          </a:bodyPr>
          <a:lstStyle/>
          <a:p>
            <a:r>
              <a:rPr lang="de-DE" sz="2800" b="1" u="sng" dirty="0"/>
              <a:t>15th </a:t>
            </a:r>
            <a:r>
              <a:rPr lang="de-DE" sz="2800" b="1" u="sng" dirty="0" err="1"/>
              <a:t>to</a:t>
            </a:r>
            <a:r>
              <a:rPr lang="de-DE" sz="2800" b="1" u="sng" dirty="0"/>
              <a:t> 16th </a:t>
            </a:r>
            <a:r>
              <a:rPr lang="de-DE" sz="2800" b="1" u="sng" dirty="0" err="1"/>
              <a:t>lesson</a:t>
            </a:r>
            <a:r>
              <a:rPr lang="de-DE" sz="2800" b="1" u="sng" dirty="0"/>
              <a:t> : Webinar</a:t>
            </a:r>
          </a:p>
          <a:p>
            <a:endParaRPr lang="de-DE" sz="2800" dirty="0"/>
          </a:p>
          <a:p>
            <a:pPr marL="285750" indent="-285750">
              <a:buFont typeface="Arial" panose="020B0604020202020204" pitchFamily="34" charset="0"/>
              <a:buChar char="•"/>
            </a:pPr>
            <a:r>
              <a:rPr lang="de-DE" sz="2800" dirty="0" err="1"/>
              <a:t>Students</a:t>
            </a:r>
            <a:r>
              <a:rPr lang="de-DE" sz="2800" dirty="0"/>
              <a:t> </a:t>
            </a:r>
            <a:r>
              <a:rPr lang="de-DE" sz="2800" dirty="0" err="1"/>
              <a:t>present</a:t>
            </a:r>
            <a:r>
              <a:rPr lang="de-DE" sz="2800" dirty="0"/>
              <a:t> </a:t>
            </a:r>
            <a:r>
              <a:rPr lang="de-DE" sz="2800" dirty="0" err="1"/>
              <a:t>their</a:t>
            </a:r>
            <a:r>
              <a:rPr lang="de-DE" sz="2800" dirty="0"/>
              <a:t> </a:t>
            </a:r>
            <a:r>
              <a:rPr lang="de-DE" sz="2800" dirty="0" err="1"/>
              <a:t>solutions</a:t>
            </a:r>
            <a:r>
              <a:rPr lang="de-DE" sz="2800" dirty="0"/>
              <a:t> </a:t>
            </a:r>
            <a:r>
              <a:rPr lang="de-DE" sz="2800" dirty="0" err="1"/>
              <a:t>for</a:t>
            </a:r>
            <a:r>
              <a:rPr lang="de-DE" sz="2800" dirty="0"/>
              <a:t> </a:t>
            </a:r>
            <a:r>
              <a:rPr lang="de-DE" sz="2800" dirty="0" err="1"/>
              <a:t>the</a:t>
            </a:r>
            <a:r>
              <a:rPr lang="de-DE" sz="2800" dirty="0"/>
              <a:t> </a:t>
            </a:r>
            <a:r>
              <a:rPr lang="de-DE" sz="2800" dirty="0" err="1"/>
              <a:t>case</a:t>
            </a:r>
            <a:r>
              <a:rPr lang="de-DE" sz="2800" dirty="0"/>
              <a:t> </a:t>
            </a:r>
            <a:r>
              <a:rPr lang="de-DE" sz="2800" dirty="0" err="1"/>
              <a:t>studies</a:t>
            </a:r>
            <a:endParaRPr lang="de-DE" sz="2800" dirty="0"/>
          </a:p>
          <a:p>
            <a:pPr marL="285750" indent="-285750">
              <a:buFont typeface="Arial" panose="020B0604020202020204" pitchFamily="34" charset="0"/>
              <a:buChar char="•"/>
            </a:pPr>
            <a:r>
              <a:rPr lang="de-DE" sz="2800" dirty="0" err="1"/>
              <a:t>Discusion</a:t>
            </a:r>
            <a:r>
              <a:rPr lang="de-DE" sz="2800" dirty="0"/>
              <a:t> </a:t>
            </a:r>
            <a:r>
              <a:rPr lang="de-DE" sz="2800" dirty="0" err="1"/>
              <a:t>about</a:t>
            </a:r>
            <a:r>
              <a:rPr lang="de-DE" sz="2800" dirty="0"/>
              <a:t> </a:t>
            </a:r>
            <a:r>
              <a:rPr lang="de-DE" sz="2800" dirty="0" err="1"/>
              <a:t>the</a:t>
            </a:r>
            <a:r>
              <a:rPr lang="de-DE" sz="2800" dirty="0"/>
              <a:t> </a:t>
            </a:r>
          </a:p>
          <a:p>
            <a:pPr marL="742950" lvl="1" indent="-285750">
              <a:buFont typeface="Arial" panose="020B0604020202020204" pitchFamily="34" charset="0"/>
              <a:buChar char="•"/>
            </a:pPr>
            <a:r>
              <a:rPr lang="de-DE" sz="2800" dirty="0" err="1"/>
              <a:t>pros</a:t>
            </a:r>
            <a:r>
              <a:rPr lang="de-DE" sz="2800" dirty="0"/>
              <a:t> </a:t>
            </a:r>
            <a:r>
              <a:rPr lang="de-DE" sz="2800" dirty="0" err="1"/>
              <a:t>and</a:t>
            </a:r>
            <a:r>
              <a:rPr lang="de-DE" sz="2800" dirty="0"/>
              <a:t> </a:t>
            </a:r>
          </a:p>
          <a:p>
            <a:pPr marL="742950" lvl="1" indent="-285750">
              <a:buFont typeface="Arial" panose="020B0604020202020204" pitchFamily="34" charset="0"/>
              <a:buChar char="•"/>
            </a:pPr>
            <a:r>
              <a:rPr lang="de-DE" sz="2800" dirty="0" err="1"/>
              <a:t>cons</a:t>
            </a:r>
            <a:r>
              <a:rPr lang="de-DE" sz="2800" dirty="0"/>
              <a:t> </a:t>
            </a:r>
            <a:r>
              <a:rPr lang="de-DE" sz="2800" dirty="0" err="1"/>
              <a:t>of</a:t>
            </a:r>
            <a:r>
              <a:rPr lang="de-DE" sz="2800" dirty="0"/>
              <a:t> </a:t>
            </a:r>
            <a:r>
              <a:rPr lang="de-DE" sz="2800" dirty="0" err="1"/>
              <a:t>the</a:t>
            </a:r>
            <a:r>
              <a:rPr lang="de-DE" sz="2800" dirty="0"/>
              <a:t> </a:t>
            </a:r>
            <a:r>
              <a:rPr lang="de-DE" sz="2800" dirty="0" err="1"/>
              <a:t>solutions</a:t>
            </a:r>
            <a:endParaRPr lang="de-DE" sz="2800" dirty="0"/>
          </a:p>
          <a:p>
            <a:pPr marL="285750" indent="-285750">
              <a:buFont typeface="Arial" panose="020B0604020202020204" pitchFamily="34" charset="0"/>
              <a:buChar char="•"/>
            </a:pPr>
            <a:r>
              <a:rPr lang="de-DE" sz="2800" dirty="0"/>
              <a:t>Common </a:t>
            </a:r>
            <a:r>
              <a:rPr lang="de-DE" sz="2800" dirty="0" err="1"/>
              <a:t>work</a:t>
            </a:r>
            <a:r>
              <a:rPr lang="de-DE" sz="2800" dirty="0"/>
              <a:t> </a:t>
            </a:r>
            <a:r>
              <a:rPr lang="de-DE" sz="2800" dirty="0" err="1"/>
              <a:t>to</a:t>
            </a:r>
            <a:r>
              <a:rPr lang="de-DE" sz="2800" dirty="0"/>
              <a:t> find „optimal </a:t>
            </a:r>
            <a:r>
              <a:rPr lang="de-DE" sz="2800" dirty="0" err="1"/>
              <a:t>solutions</a:t>
            </a:r>
            <a:r>
              <a:rPr lang="de-DE" sz="2800" dirty="0"/>
              <a:t>“ </a:t>
            </a:r>
          </a:p>
          <a:p>
            <a:pPr marL="285750" indent="-285750">
              <a:buFont typeface="Arial" panose="020B0604020202020204" pitchFamily="34" charset="0"/>
              <a:buChar char="•"/>
            </a:pPr>
            <a:endParaRPr lang="de-DE" sz="2800" dirty="0"/>
          </a:p>
        </p:txBody>
      </p:sp>
      <p:pic>
        <p:nvPicPr>
          <p:cNvPr id="8" name="Grafik 7" descr="Bildergebnis für co-funded by the european union logo">
            <a:extLst>
              <a:ext uri="{FF2B5EF4-FFF2-40B4-BE49-F238E27FC236}">
                <a16:creationId xmlns:a16="http://schemas.microsoft.com/office/drawing/2014/main" id="{628EF362-94D0-6111-7764-E9EA29A4FA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148427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977" y="420337"/>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338554"/>
          </a:xfrm>
          <a:prstGeom prst="rect">
            <a:avLst/>
          </a:prstGeom>
        </p:spPr>
        <p:txBody>
          <a:bodyPr>
            <a:spAutoFit/>
          </a:bodyPr>
          <a:lstStyle/>
          <a:p>
            <a:pPr algn="ctr"/>
            <a:endParaRPr lang="de-DE" sz="1600" dirty="0"/>
          </a:p>
        </p:txBody>
      </p:sp>
      <p:sp>
        <p:nvSpPr>
          <p:cNvPr id="6" name="Textfeld 5"/>
          <p:cNvSpPr txBox="1"/>
          <p:nvPr/>
        </p:nvSpPr>
        <p:spPr>
          <a:xfrm>
            <a:off x="323528" y="1988840"/>
            <a:ext cx="8568952" cy="1015663"/>
          </a:xfrm>
          <a:prstGeom prst="rect">
            <a:avLst/>
          </a:prstGeom>
          <a:noFill/>
        </p:spPr>
        <p:txBody>
          <a:bodyPr wrap="square" rtlCol="0">
            <a:spAutoFit/>
          </a:bodyPr>
          <a:lstStyle/>
          <a:p>
            <a:r>
              <a:rPr lang="de-DE" sz="2400" b="1" u="sng" dirty="0"/>
              <a:t>17.  Webinar:  </a:t>
            </a:r>
            <a:r>
              <a:rPr lang="de-DE" sz="2400" b="1" u="sng" dirty="0" err="1"/>
              <a:t>Violence</a:t>
            </a:r>
            <a:r>
              <a:rPr lang="de-DE" sz="2400" b="1" u="sng" dirty="0"/>
              <a:t> in </a:t>
            </a:r>
            <a:r>
              <a:rPr lang="de-DE" sz="2400" b="1" u="sng" dirty="0" err="1"/>
              <a:t>healthcare</a:t>
            </a:r>
            <a:r>
              <a:rPr lang="de-DE" sz="2400" b="1" u="sng" dirty="0"/>
              <a:t> : a </a:t>
            </a:r>
            <a:r>
              <a:rPr lang="de-DE" sz="2400" b="1" u="sng" dirty="0" err="1"/>
              <a:t>special</a:t>
            </a:r>
            <a:r>
              <a:rPr lang="de-DE" sz="2400" b="1" u="sng" dirty="0"/>
              <a:t> </a:t>
            </a:r>
            <a:r>
              <a:rPr lang="de-DE" sz="2400" b="1" u="sng" dirty="0" err="1"/>
              <a:t>source</a:t>
            </a:r>
            <a:r>
              <a:rPr lang="de-DE" sz="2400" b="1" u="sng" dirty="0"/>
              <a:t> </a:t>
            </a:r>
            <a:r>
              <a:rPr lang="de-DE" sz="2400" b="1" u="sng" dirty="0" err="1"/>
              <a:t>of</a:t>
            </a:r>
            <a:r>
              <a:rPr lang="de-DE" sz="2400" b="1" u="sng" dirty="0"/>
              <a:t> </a:t>
            </a:r>
            <a:r>
              <a:rPr lang="de-DE" sz="2400" b="1" u="sng" dirty="0" err="1"/>
              <a:t>distress</a:t>
            </a:r>
            <a:endParaRPr lang="de-DE" sz="2400" b="1" u="sng" dirty="0"/>
          </a:p>
          <a:p>
            <a:endParaRPr lang="de-DE" dirty="0"/>
          </a:p>
          <a:p>
            <a:endParaRPr lang="de-DE" dirty="0"/>
          </a:p>
        </p:txBody>
      </p:sp>
      <p:pic>
        <p:nvPicPr>
          <p:cNvPr id="7" name="Grafik 6"/>
          <p:cNvPicPr>
            <a:picLocks noChangeAspect="1"/>
          </p:cNvPicPr>
          <p:nvPr/>
        </p:nvPicPr>
        <p:blipFill>
          <a:blip r:embed="rId4"/>
          <a:stretch>
            <a:fillRect/>
          </a:stretch>
        </p:blipFill>
        <p:spPr>
          <a:xfrm>
            <a:off x="2079872" y="2587425"/>
            <a:ext cx="5012408" cy="3937919"/>
          </a:xfrm>
          <a:prstGeom prst="rect">
            <a:avLst/>
          </a:prstGeom>
          <a:solidFill>
            <a:srgbClr val="FFC000"/>
          </a:solidFill>
          <a:ln w="38100" cap="sq">
            <a:solidFill>
              <a:srgbClr val="000000"/>
            </a:solidFill>
            <a:prstDash val="sysDash"/>
            <a:miter lim="800000"/>
          </a:ln>
          <a:effectLst>
            <a:glow rad="228600">
              <a:schemeClr val="accent2">
                <a:satMod val="175000"/>
                <a:alpha val="40000"/>
              </a:schemeClr>
            </a:glow>
            <a:outerShdw blurRad="50800" dist="38100" dir="2700000" algn="tl" rotWithShape="0">
              <a:srgbClr val="000000">
                <a:alpha val="43000"/>
              </a:srgbClr>
            </a:outerShdw>
          </a:effectLst>
        </p:spPr>
      </p:pic>
      <p:sp>
        <p:nvSpPr>
          <p:cNvPr id="8" name="Textfeld 7"/>
          <p:cNvSpPr txBox="1"/>
          <p:nvPr/>
        </p:nvSpPr>
        <p:spPr>
          <a:xfrm>
            <a:off x="7236296" y="6237312"/>
            <a:ext cx="1414237" cy="276999"/>
          </a:xfrm>
          <a:prstGeom prst="rect">
            <a:avLst/>
          </a:prstGeom>
          <a:noFill/>
        </p:spPr>
        <p:txBody>
          <a:bodyPr wrap="square" rtlCol="0">
            <a:spAutoFit/>
          </a:bodyPr>
          <a:lstStyle/>
          <a:p>
            <a:r>
              <a:rPr lang="de-DE" sz="1200" dirty="0"/>
              <a:t>Source: pflege.de</a:t>
            </a:r>
          </a:p>
        </p:txBody>
      </p:sp>
      <p:pic>
        <p:nvPicPr>
          <p:cNvPr id="9" name="Grafik 8" descr="Bildergebnis für co-funded by the european union logo">
            <a:extLst>
              <a:ext uri="{FF2B5EF4-FFF2-40B4-BE49-F238E27FC236}">
                <a16:creationId xmlns:a16="http://schemas.microsoft.com/office/drawing/2014/main" id="{08C9CD76-BED5-2254-2570-0484F55CE5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57575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151" y="360895"/>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043608" y="2492896"/>
            <a:ext cx="7128792" cy="2739211"/>
          </a:xfrm>
          <a:prstGeom prst="rect">
            <a:avLst/>
          </a:prstGeom>
          <a:noFill/>
        </p:spPr>
        <p:txBody>
          <a:bodyPr wrap="square" rtlCol="0">
            <a:spAutoFit/>
          </a:bodyPr>
          <a:lstStyle/>
          <a:p>
            <a:pPr algn="ctr"/>
            <a:endParaRPr lang="de-DE" sz="2800" b="1" dirty="0"/>
          </a:p>
          <a:p>
            <a:pPr algn="ctr"/>
            <a:r>
              <a:rPr lang="de-DE" sz="3600" b="1" dirty="0" err="1"/>
              <a:t>Avoiding</a:t>
            </a:r>
            <a:r>
              <a:rPr lang="de-DE" sz="3600" b="1" dirty="0"/>
              <a:t> </a:t>
            </a:r>
            <a:r>
              <a:rPr lang="de-DE" sz="3600" b="1" dirty="0" err="1"/>
              <a:t>demotivation</a:t>
            </a:r>
            <a:r>
              <a:rPr lang="de-DE" sz="3600" b="1" dirty="0"/>
              <a:t> on </a:t>
            </a:r>
            <a:r>
              <a:rPr lang="de-DE" sz="3600" b="1" dirty="0" err="1"/>
              <a:t>the</a:t>
            </a:r>
            <a:r>
              <a:rPr lang="de-DE" sz="3600" b="1" dirty="0"/>
              <a:t> </a:t>
            </a:r>
            <a:r>
              <a:rPr lang="de-DE" sz="3600" b="1" dirty="0" err="1"/>
              <a:t>job</a:t>
            </a:r>
            <a:endParaRPr lang="de-DE" sz="3600" b="1" dirty="0"/>
          </a:p>
          <a:p>
            <a:pPr algn="ctr"/>
            <a:r>
              <a:rPr lang="de-DE" sz="3600" b="1" dirty="0"/>
              <a:t>Focus:</a:t>
            </a:r>
          </a:p>
          <a:p>
            <a:pPr algn="ctr"/>
            <a:r>
              <a:rPr lang="de-DE" sz="3600" b="1" dirty="0" err="1"/>
              <a:t>Avoiding</a:t>
            </a:r>
            <a:r>
              <a:rPr lang="de-DE" sz="3600" b="1" dirty="0"/>
              <a:t> stress</a:t>
            </a:r>
          </a:p>
          <a:p>
            <a:pPr algn="ctr"/>
            <a:r>
              <a:rPr lang="de-DE" sz="3600" b="1" dirty="0" err="1"/>
              <a:t>Excerpt</a:t>
            </a:r>
            <a:r>
              <a:rPr lang="de-DE" sz="3600" b="1" dirty="0"/>
              <a:t> </a:t>
            </a:r>
            <a:r>
              <a:rPr lang="de-DE" sz="3600" b="1" dirty="0" err="1"/>
              <a:t>of</a:t>
            </a:r>
            <a:r>
              <a:rPr lang="de-DE" sz="3600" b="1" dirty="0"/>
              <a:t> </a:t>
            </a:r>
            <a:r>
              <a:rPr lang="de-DE" sz="3600" b="1" dirty="0" err="1"/>
              <a:t>the</a:t>
            </a:r>
            <a:r>
              <a:rPr lang="de-DE" sz="3600" b="1" dirty="0"/>
              <a:t> </a:t>
            </a:r>
            <a:r>
              <a:rPr lang="de-DE" sz="3600" b="1" dirty="0" err="1"/>
              <a:t>curricullum</a:t>
            </a:r>
            <a:endParaRPr lang="de-DE" sz="3600" b="1" dirty="0"/>
          </a:p>
        </p:txBody>
      </p:sp>
      <p:pic>
        <p:nvPicPr>
          <p:cNvPr id="7" name="Grafik 6" descr="Bildergebnis für co-funded by the european union logo">
            <a:extLst>
              <a:ext uri="{FF2B5EF4-FFF2-40B4-BE49-F238E27FC236}">
                <a16:creationId xmlns:a16="http://schemas.microsoft.com/office/drawing/2014/main" id="{401D8A58-BAF4-FEA2-6BC3-D995656505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15" y="688992"/>
            <a:ext cx="2094230" cy="598805"/>
          </a:xfrm>
          <a:prstGeom prst="rect">
            <a:avLst/>
          </a:prstGeom>
          <a:noFill/>
          <a:ln>
            <a:noFill/>
          </a:ln>
        </p:spPr>
      </p:pic>
    </p:spTree>
    <p:extLst>
      <p:ext uri="{BB962C8B-B14F-4D97-AF65-F5344CB8AC3E}">
        <p14:creationId xmlns:p14="http://schemas.microsoft.com/office/powerpoint/2010/main" val="328708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463" y="405035"/>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539552" y="1988840"/>
            <a:ext cx="7992888" cy="646331"/>
          </a:xfrm>
          <a:prstGeom prst="rect">
            <a:avLst/>
          </a:prstGeom>
          <a:noFill/>
        </p:spPr>
        <p:txBody>
          <a:bodyPr wrap="square" rtlCol="0">
            <a:spAutoFit/>
          </a:bodyPr>
          <a:lstStyle/>
          <a:p>
            <a:pPr marL="342900" indent="-342900">
              <a:buAutoNum type="arabicPeriod" startAt="14"/>
            </a:pPr>
            <a:endParaRPr lang="de-DE" dirty="0"/>
          </a:p>
          <a:p>
            <a:pPr marL="342900" indent="-342900">
              <a:buAutoNum type="arabicPeriod" startAt="14"/>
            </a:pPr>
            <a:endParaRPr lang="de-DE" dirty="0"/>
          </a:p>
        </p:txBody>
      </p:sp>
      <p:sp>
        <p:nvSpPr>
          <p:cNvPr id="7" name="Textfeld 6"/>
          <p:cNvSpPr txBox="1"/>
          <p:nvPr/>
        </p:nvSpPr>
        <p:spPr>
          <a:xfrm>
            <a:off x="1043608" y="2564904"/>
            <a:ext cx="7200800" cy="317009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5750" indent="-285750">
              <a:buFont typeface="Arial" panose="020B0604020202020204" pitchFamily="34" charset="0"/>
              <a:buChar char="•"/>
            </a:pPr>
            <a:r>
              <a:rPr lang="de-DE" sz="4000" dirty="0" err="1"/>
              <a:t>Physical</a:t>
            </a:r>
            <a:r>
              <a:rPr lang="de-DE" sz="4000" dirty="0"/>
              <a:t> </a:t>
            </a:r>
            <a:r>
              <a:rPr lang="de-DE" sz="4000" dirty="0" err="1"/>
              <a:t>violence</a:t>
            </a:r>
            <a:endParaRPr lang="de-DE" sz="4000" dirty="0"/>
          </a:p>
          <a:p>
            <a:pPr marL="285750" indent="-285750">
              <a:buFont typeface="Arial" panose="020B0604020202020204" pitchFamily="34" charset="0"/>
              <a:buChar char="•"/>
            </a:pPr>
            <a:r>
              <a:rPr lang="de-DE" sz="4000" dirty="0"/>
              <a:t>Psychological </a:t>
            </a:r>
            <a:r>
              <a:rPr lang="de-DE" sz="4000" dirty="0" err="1"/>
              <a:t>violence</a:t>
            </a:r>
            <a:endParaRPr lang="de-DE" sz="4000" dirty="0"/>
          </a:p>
          <a:p>
            <a:pPr marL="285750" indent="-285750">
              <a:buFont typeface="Arial" panose="020B0604020202020204" pitchFamily="34" charset="0"/>
              <a:buChar char="•"/>
            </a:pPr>
            <a:r>
              <a:rPr lang="de-DE" sz="4000" dirty="0"/>
              <a:t>Sexual </a:t>
            </a:r>
            <a:r>
              <a:rPr lang="de-DE" sz="4000" dirty="0" err="1"/>
              <a:t>assaults</a:t>
            </a:r>
            <a:endParaRPr lang="de-DE" sz="4000" dirty="0"/>
          </a:p>
          <a:p>
            <a:pPr marL="285750" indent="-285750">
              <a:buFont typeface="Arial" panose="020B0604020202020204" pitchFamily="34" charset="0"/>
              <a:buChar char="•"/>
            </a:pPr>
            <a:r>
              <a:rPr lang="de-DE" sz="4000" dirty="0"/>
              <a:t>Financial </a:t>
            </a:r>
            <a:r>
              <a:rPr lang="de-DE" sz="4000" dirty="0" err="1"/>
              <a:t>abuse</a:t>
            </a:r>
            <a:endParaRPr lang="de-DE" sz="4000" dirty="0"/>
          </a:p>
          <a:p>
            <a:pPr marL="285750" indent="-285750">
              <a:buFont typeface="Arial" panose="020B0604020202020204" pitchFamily="34" charset="0"/>
              <a:buChar char="•"/>
            </a:pPr>
            <a:r>
              <a:rPr lang="de-DE" sz="4000" dirty="0" err="1"/>
              <a:t>Physical</a:t>
            </a:r>
            <a:r>
              <a:rPr lang="de-DE" sz="4000" dirty="0"/>
              <a:t> </a:t>
            </a:r>
            <a:r>
              <a:rPr lang="de-DE" sz="4000" dirty="0" err="1"/>
              <a:t>or</a:t>
            </a:r>
            <a:r>
              <a:rPr lang="de-DE" sz="4000" dirty="0"/>
              <a:t> </a:t>
            </a:r>
            <a:r>
              <a:rPr lang="de-DE" sz="4000" dirty="0" err="1"/>
              <a:t>psychological</a:t>
            </a:r>
            <a:r>
              <a:rPr lang="de-DE" sz="4000" dirty="0"/>
              <a:t> </a:t>
            </a:r>
            <a:r>
              <a:rPr lang="de-DE" sz="4000" dirty="0" err="1"/>
              <a:t>neglect</a:t>
            </a:r>
            <a:endParaRPr lang="de-DE" sz="4000" dirty="0"/>
          </a:p>
        </p:txBody>
      </p:sp>
      <p:pic>
        <p:nvPicPr>
          <p:cNvPr id="8" name="Grafik 7" descr="Bildergebnis für co-funded by the european union logo">
            <a:extLst>
              <a:ext uri="{FF2B5EF4-FFF2-40B4-BE49-F238E27FC236}">
                <a16:creationId xmlns:a16="http://schemas.microsoft.com/office/drawing/2014/main" id="{DD84F0AE-A6CF-E5F2-D544-03952D42B8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291025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2" y="44581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338554"/>
          </a:xfrm>
          <a:prstGeom prst="rect">
            <a:avLst/>
          </a:prstGeom>
        </p:spPr>
        <p:txBody>
          <a:bodyPr>
            <a:spAutoFit/>
          </a:bodyPr>
          <a:lstStyle/>
          <a:p>
            <a:pPr algn="ctr"/>
            <a:endParaRPr lang="de-DE" sz="1600" dirty="0"/>
          </a:p>
        </p:txBody>
      </p:sp>
      <p:sp>
        <p:nvSpPr>
          <p:cNvPr id="6" name="Textfeld 5"/>
          <p:cNvSpPr txBox="1"/>
          <p:nvPr/>
        </p:nvSpPr>
        <p:spPr>
          <a:xfrm>
            <a:off x="539552" y="1988840"/>
            <a:ext cx="7992888" cy="646331"/>
          </a:xfrm>
          <a:prstGeom prst="rect">
            <a:avLst/>
          </a:prstGeom>
          <a:noFill/>
        </p:spPr>
        <p:txBody>
          <a:bodyPr wrap="square" rtlCol="0">
            <a:spAutoFit/>
          </a:bodyPr>
          <a:lstStyle/>
          <a:p>
            <a:pPr marL="342900" indent="-342900">
              <a:buAutoNum type="arabicPeriod" startAt="14"/>
            </a:pPr>
            <a:endParaRPr lang="de-DE" dirty="0"/>
          </a:p>
          <a:p>
            <a:pPr marL="342900" indent="-342900">
              <a:buAutoNum type="arabicPeriod" startAt="14"/>
            </a:pPr>
            <a:endParaRPr lang="de-DE" dirty="0"/>
          </a:p>
        </p:txBody>
      </p:sp>
      <p:sp>
        <p:nvSpPr>
          <p:cNvPr id="8" name="Textfeld 7"/>
          <p:cNvSpPr txBox="1"/>
          <p:nvPr/>
        </p:nvSpPr>
        <p:spPr>
          <a:xfrm>
            <a:off x="539551" y="2060848"/>
            <a:ext cx="8110981" cy="41614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3600" dirty="0"/>
              <a:t>Definition </a:t>
            </a:r>
            <a:r>
              <a:rPr lang="de-DE" sz="3600" dirty="0" err="1"/>
              <a:t>of</a:t>
            </a:r>
            <a:r>
              <a:rPr lang="de-DE" sz="3600" dirty="0"/>
              <a:t> different </a:t>
            </a:r>
            <a:r>
              <a:rPr lang="de-DE" sz="3600" dirty="0" err="1"/>
              <a:t>kinds</a:t>
            </a:r>
            <a:r>
              <a:rPr lang="de-DE" sz="3600" dirty="0"/>
              <a:t> </a:t>
            </a:r>
            <a:r>
              <a:rPr lang="de-DE" sz="3600" dirty="0" err="1"/>
              <a:t>of</a:t>
            </a:r>
            <a:r>
              <a:rPr lang="de-DE" sz="3600" dirty="0"/>
              <a:t> </a:t>
            </a:r>
            <a:r>
              <a:rPr lang="de-DE" sz="3600" dirty="0" err="1"/>
              <a:t>violence</a:t>
            </a:r>
            <a:endParaRPr lang="de-DE" sz="3600" dirty="0"/>
          </a:p>
          <a:p>
            <a:pPr marL="285750" indent="-285750">
              <a:lnSpc>
                <a:spcPct val="150000"/>
              </a:lnSpc>
              <a:buFont typeface="Arial" panose="020B0604020202020204" pitchFamily="34" charset="0"/>
              <a:buChar char="•"/>
            </a:pPr>
            <a:r>
              <a:rPr lang="de-DE" sz="3600" dirty="0" err="1"/>
              <a:t>Violence</a:t>
            </a:r>
            <a:r>
              <a:rPr lang="de-DE" sz="3600" dirty="0"/>
              <a:t> </a:t>
            </a:r>
            <a:r>
              <a:rPr lang="de-DE" sz="3600" dirty="0" err="1"/>
              <a:t>by</a:t>
            </a:r>
            <a:r>
              <a:rPr lang="de-DE" sz="3600" dirty="0"/>
              <a:t> </a:t>
            </a:r>
            <a:r>
              <a:rPr lang="de-DE" sz="3600" dirty="0" err="1"/>
              <a:t>the</a:t>
            </a:r>
            <a:r>
              <a:rPr lang="de-DE" sz="3600" dirty="0"/>
              <a:t> </a:t>
            </a:r>
            <a:r>
              <a:rPr lang="de-DE" sz="3600" dirty="0" err="1"/>
              <a:t>caretaker</a:t>
            </a:r>
            <a:r>
              <a:rPr lang="de-DE" sz="3600" dirty="0"/>
              <a:t> </a:t>
            </a:r>
          </a:p>
          <a:p>
            <a:pPr marL="285750" indent="-285750">
              <a:lnSpc>
                <a:spcPct val="150000"/>
              </a:lnSpc>
              <a:buFont typeface="Arial" panose="020B0604020202020204" pitchFamily="34" charset="0"/>
              <a:buChar char="•"/>
            </a:pPr>
            <a:r>
              <a:rPr lang="de-DE" sz="3600" dirty="0" err="1"/>
              <a:t>Violence</a:t>
            </a:r>
            <a:r>
              <a:rPr lang="de-DE" sz="3600" dirty="0"/>
              <a:t> </a:t>
            </a:r>
            <a:r>
              <a:rPr lang="de-DE" sz="3600" dirty="0" err="1"/>
              <a:t>by</a:t>
            </a:r>
            <a:r>
              <a:rPr lang="de-DE" sz="3600" dirty="0"/>
              <a:t> </a:t>
            </a:r>
            <a:r>
              <a:rPr lang="de-DE" sz="3600" dirty="0" err="1"/>
              <a:t>the</a:t>
            </a:r>
            <a:r>
              <a:rPr lang="de-DE" sz="3600" dirty="0"/>
              <a:t> </a:t>
            </a:r>
            <a:r>
              <a:rPr lang="de-DE" sz="3600" dirty="0" err="1"/>
              <a:t>patient</a:t>
            </a:r>
            <a:r>
              <a:rPr lang="de-DE" sz="3600" dirty="0"/>
              <a:t> </a:t>
            </a:r>
          </a:p>
          <a:p>
            <a:pPr marL="285750" indent="-285750">
              <a:lnSpc>
                <a:spcPct val="150000"/>
              </a:lnSpc>
              <a:buFont typeface="Arial" panose="020B0604020202020204" pitchFamily="34" charset="0"/>
              <a:buChar char="•"/>
            </a:pPr>
            <a:r>
              <a:rPr lang="de-DE" sz="3600" dirty="0" err="1"/>
              <a:t>Examples</a:t>
            </a:r>
            <a:r>
              <a:rPr lang="de-DE" sz="3600" dirty="0"/>
              <a:t> </a:t>
            </a:r>
          </a:p>
          <a:p>
            <a:pPr marL="285750" indent="-285750">
              <a:lnSpc>
                <a:spcPct val="150000"/>
              </a:lnSpc>
              <a:buFont typeface="Arial" panose="020B0604020202020204" pitchFamily="34" charset="0"/>
              <a:buChar char="•"/>
            </a:pPr>
            <a:r>
              <a:rPr lang="de-DE" sz="3600" dirty="0"/>
              <a:t>Solutions  </a:t>
            </a:r>
          </a:p>
        </p:txBody>
      </p:sp>
      <p:pic>
        <p:nvPicPr>
          <p:cNvPr id="7" name="Grafik 6" descr="Bildergebnis für co-funded by the european union logo">
            <a:extLst>
              <a:ext uri="{FF2B5EF4-FFF2-40B4-BE49-F238E27FC236}">
                <a16:creationId xmlns:a16="http://schemas.microsoft.com/office/drawing/2014/main" id="{EB66733A-0CD5-0A3B-2602-13CE49F640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236206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897" y="464726"/>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615553"/>
          </a:xfrm>
          <a:prstGeom prst="rect">
            <a:avLst/>
          </a:prstGeom>
        </p:spPr>
        <p:txBody>
          <a:bodyPr>
            <a:spAutoFit/>
          </a:bodyPr>
          <a:lstStyle/>
          <a:p>
            <a:pPr algn="ctr"/>
            <a:r>
              <a:rPr lang="de-DE" dirty="0">
                <a:effectLst>
                  <a:outerShdw blurRad="38100" dist="38100" dir="2700000" algn="tl">
                    <a:srgbClr val="000000">
                      <a:alpha val="43137"/>
                    </a:srgbClr>
                  </a:outerShdw>
                </a:effectLst>
              </a:rPr>
              <a:t> </a:t>
            </a:r>
          </a:p>
          <a:p>
            <a:pPr algn="ctr"/>
            <a:endParaRPr lang="de-DE" sz="1600" dirty="0"/>
          </a:p>
        </p:txBody>
      </p:sp>
      <p:sp>
        <p:nvSpPr>
          <p:cNvPr id="6" name="Textfeld 5"/>
          <p:cNvSpPr txBox="1"/>
          <p:nvPr/>
        </p:nvSpPr>
        <p:spPr>
          <a:xfrm>
            <a:off x="539552" y="1988840"/>
            <a:ext cx="7992888" cy="646331"/>
          </a:xfrm>
          <a:prstGeom prst="rect">
            <a:avLst/>
          </a:prstGeom>
          <a:noFill/>
        </p:spPr>
        <p:txBody>
          <a:bodyPr wrap="square" rtlCol="0">
            <a:spAutoFit/>
          </a:bodyPr>
          <a:lstStyle/>
          <a:p>
            <a:pPr marL="342900" indent="-342900">
              <a:buAutoNum type="arabicPeriod" startAt="14"/>
            </a:pPr>
            <a:endParaRPr lang="de-DE" dirty="0"/>
          </a:p>
          <a:p>
            <a:pPr marL="342900" indent="-342900">
              <a:buAutoNum type="arabicPeriod" startAt="14"/>
            </a:pPr>
            <a:endParaRPr lang="de-DE" dirty="0"/>
          </a:p>
        </p:txBody>
      </p:sp>
      <p:sp>
        <p:nvSpPr>
          <p:cNvPr id="7" name="Textfeld 6"/>
          <p:cNvSpPr txBox="1"/>
          <p:nvPr/>
        </p:nvSpPr>
        <p:spPr>
          <a:xfrm>
            <a:off x="755576" y="2060848"/>
            <a:ext cx="7704856" cy="3447098"/>
          </a:xfrm>
          <a:prstGeom prst="rect">
            <a:avLst/>
          </a:prstGeom>
          <a:noFill/>
        </p:spPr>
        <p:txBody>
          <a:bodyPr wrap="square" rtlCol="0">
            <a:spAutoFit/>
          </a:bodyPr>
          <a:lstStyle/>
          <a:p>
            <a:pPr marL="342900" indent="-342900">
              <a:buAutoNum type="arabicPeriod" startAt="18"/>
            </a:pPr>
            <a:r>
              <a:rPr lang="de-DE" sz="3200" b="1" u="sng" dirty="0"/>
              <a:t>F 2 F – </a:t>
            </a:r>
            <a:r>
              <a:rPr lang="de-DE" sz="3200" b="1" u="sng" dirty="0" err="1"/>
              <a:t>Lesson</a:t>
            </a:r>
            <a:r>
              <a:rPr lang="de-DE" sz="3200" b="1" u="sng" dirty="0"/>
              <a:t>  </a:t>
            </a:r>
          </a:p>
          <a:p>
            <a:pPr marL="342900" indent="-342900">
              <a:buAutoNum type="arabicPeriod" startAt="18"/>
            </a:pPr>
            <a:endParaRPr lang="de-DE" dirty="0"/>
          </a:p>
          <a:p>
            <a:pPr marL="742950" lvl="1" indent="-285750">
              <a:buFont typeface="Arial" panose="020B0604020202020204" pitchFamily="34" charset="0"/>
              <a:buChar char="•"/>
            </a:pPr>
            <a:r>
              <a:rPr lang="de-DE" sz="2800" dirty="0"/>
              <a:t>Summary </a:t>
            </a:r>
            <a:r>
              <a:rPr lang="de-DE" sz="2800" dirty="0" err="1"/>
              <a:t>of</a:t>
            </a:r>
            <a:r>
              <a:rPr lang="de-DE" sz="2800" dirty="0"/>
              <a:t> </a:t>
            </a:r>
            <a:r>
              <a:rPr lang="de-DE" sz="2800" dirty="0" err="1"/>
              <a:t>the</a:t>
            </a:r>
            <a:r>
              <a:rPr lang="de-DE" sz="2800" dirty="0"/>
              <a:t> </a:t>
            </a:r>
            <a:r>
              <a:rPr lang="de-DE" sz="2800" dirty="0" err="1"/>
              <a:t>curriculum</a:t>
            </a:r>
            <a:r>
              <a:rPr lang="de-DE" sz="2800" dirty="0"/>
              <a:t>  „ </a:t>
            </a:r>
            <a:r>
              <a:rPr lang="de-DE" sz="2800" dirty="0" err="1"/>
              <a:t>Avoiding</a:t>
            </a:r>
            <a:r>
              <a:rPr lang="de-DE" sz="2800" dirty="0"/>
              <a:t> stress“</a:t>
            </a:r>
          </a:p>
          <a:p>
            <a:pPr marL="742950" lvl="1" indent="-285750">
              <a:buFont typeface="Arial" panose="020B0604020202020204" pitchFamily="34" charset="0"/>
              <a:buChar char="•"/>
            </a:pPr>
            <a:r>
              <a:rPr lang="de-DE" sz="2800" dirty="0" err="1"/>
              <a:t>Questions</a:t>
            </a:r>
            <a:r>
              <a:rPr lang="de-DE" sz="2800" dirty="0"/>
              <a:t> </a:t>
            </a:r>
            <a:r>
              <a:rPr lang="de-DE" sz="2800" dirty="0" err="1"/>
              <a:t>of</a:t>
            </a:r>
            <a:r>
              <a:rPr lang="de-DE" sz="2800" dirty="0"/>
              <a:t> </a:t>
            </a:r>
            <a:r>
              <a:rPr lang="de-DE" sz="2800" dirty="0" err="1"/>
              <a:t>students</a:t>
            </a:r>
            <a:r>
              <a:rPr lang="de-DE" sz="2800" dirty="0"/>
              <a:t> </a:t>
            </a:r>
          </a:p>
          <a:p>
            <a:pPr marL="742950" lvl="1" indent="-285750">
              <a:buFont typeface="Arial" panose="020B0604020202020204" pitchFamily="34" charset="0"/>
              <a:buChar char="•"/>
            </a:pPr>
            <a:r>
              <a:rPr lang="de-DE" sz="2800" dirty="0" err="1"/>
              <a:t>Discussion</a:t>
            </a:r>
            <a:endParaRPr lang="de-DE" sz="2800" dirty="0"/>
          </a:p>
          <a:p>
            <a:pPr marL="742950" lvl="1" indent="-285750">
              <a:buFont typeface="Arial" panose="020B0604020202020204" pitchFamily="34" charset="0"/>
              <a:buChar char="•"/>
            </a:pPr>
            <a:r>
              <a:rPr lang="de-DE" sz="2800" dirty="0" err="1"/>
              <a:t>Preparation</a:t>
            </a:r>
            <a:r>
              <a:rPr lang="de-DE" sz="2800" dirty="0"/>
              <a:t> </a:t>
            </a:r>
            <a:r>
              <a:rPr lang="de-DE" sz="2800" dirty="0" err="1"/>
              <a:t>of</a:t>
            </a:r>
            <a:r>
              <a:rPr lang="de-DE" sz="2800" dirty="0"/>
              <a:t> </a:t>
            </a:r>
            <a:r>
              <a:rPr lang="de-DE" sz="2800" dirty="0" err="1"/>
              <a:t>test</a:t>
            </a:r>
            <a:r>
              <a:rPr lang="de-DE" sz="2800" dirty="0"/>
              <a:t> – </a:t>
            </a:r>
            <a:r>
              <a:rPr lang="de-DE" sz="2800" dirty="0" err="1"/>
              <a:t>questions</a:t>
            </a:r>
            <a:r>
              <a:rPr lang="de-DE" sz="2800" dirty="0"/>
              <a:t> </a:t>
            </a:r>
          </a:p>
          <a:p>
            <a:pPr marL="742950" lvl="1" indent="-285750">
              <a:buFont typeface="Arial" panose="020B0604020202020204" pitchFamily="34" charset="0"/>
              <a:buChar char="•"/>
            </a:pPr>
            <a:endParaRPr lang="de-DE" sz="2800" dirty="0"/>
          </a:p>
          <a:p>
            <a:pPr lvl="1"/>
            <a:r>
              <a:rPr lang="de-DE" sz="2800" b="1" u="sng" dirty="0">
                <a:solidFill>
                  <a:srgbClr val="C00000"/>
                </a:solidFill>
              </a:rPr>
              <a:t>Total time: </a:t>
            </a:r>
            <a:r>
              <a:rPr lang="de-DE" sz="2800" b="1" u="sng" dirty="0" err="1">
                <a:solidFill>
                  <a:srgbClr val="C00000"/>
                </a:solidFill>
              </a:rPr>
              <a:t>approx</a:t>
            </a:r>
            <a:r>
              <a:rPr lang="de-DE" sz="2800" b="1" u="sng" dirty="0">
                <a:solidFill>
                  <a:srgbClr val="C00000"/>
                </a:solidFill>
              </a:rPr>
              <a:t>. 40 </a:t>
            </a:r>
            <a:r>
              <a:rPr lang="de-DE" sz="2800" b="1" u="sng" dirty="0" err="1">
                <a:solidFill>
                  <a:srgbClr val="C00000"/>
                </a:solidFill>
              </a:rPr>
              <a:t>hours</a:t>
            </a:r>
            <a:r>
              <a:rPr lang="de-DE" sz="2800" b="1" u="sng" dirty="0">
                <a:solidFill>
                  <a:srgbClr val="C00000"/>
                </a:solidFill>
              </a:rPr>
              <a:t>   </a:t>
            </a:r>
          </a:p>
        </p:txBody>
      </p:sp>
      <p:pic>
        <p:nvPicPr>
          <p:cNvPr id="8" name="Grafik 7" descr="Bildergebnis für co-funded by the european union logo">
            <a:extLst>
              <a:ext uri="{FF2B5EF4-FFF2-40B4-BE49-F238E27FC236}">
                <a16:creationId xmlns:a16="http://schemas.microsoft.com/office/drawing/2014/main" id="{F95C367F-A015-F568-F05F-90AEF9C6E2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73824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474345"/>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151112" y="4293096"/>
            <a:ext cx="7992888" cy="646331"/>
          </a:xfrm>
          <a:prstGeom prst="rect">
            <a:avLst/>
          </a:prstGeom>
          <a:noFill/>
        </p:spPr>
        <p:txBody>
          <a:bodyPr wrap="square" rtlCol="0">
            <a:spAutoFit/>
          </a:bodyPr>
          <a:lstStyle/>
          <a:p>
            <a:pPr marL="342900" indent="-342900">
              <a:buAutoNum type="arabicPeriod" startAt="14"/>
            </a:pPr>
            <a:endParaRPr lang="de-DE" dirty="0"/>
          </a:p>
          <a:p>
            <a:pPr marL="342900" indent="-342900">
              <a:buAutoNum type="arabicPeriod" startAt="14"/>
            </a:pPr>
            <a:endParaRPr lang="de-DE" dirty="0"/>
          </a:p>
        </p:txBody>
      </p:sp>
      <p:sp>
        <p:nvSpPr>
          <p:cNvPr id="7" name="Rechteck 6"/>
          <p:cNvSpPr/>
          <p:nvPr/>
        </p:nvSpPr>
        <p:spPr>
          <a:xfrm>
            <a:off x="452931" y="2967335"/>
            <a:ext cx="8238153" cy="3416320"/>
          </a:xfrm>
          <a:prstGeom prst="rect">
            <a:avLst/>
          </a:prstGeom>
          <a:noFill/>
        </p:spPr>
        <p:txBody>
          <a:bodyPr wrap="none" lIns="91440" tIns="45720" rIns="91440" bIns="45720">
            <a:spAutoFit/>
          </a:bodyPr>
          <a:lstStyle/>
          <a:p>
            <a:pPr algn="ctr"/>
            <a:r>
              <a:rPr lang="de-DE"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a:t>
            </a:r>
            <a:r>
              <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de-DE"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a:t>
            </a:r>
            <a:r>
              <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de-DE"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for</a:t>
            </a:r>
            <a:r>
              <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de-DE"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your</a:t>
            </a:r>
            <a:r>
              <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de-DE"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attention</a:t>
            </a:r>
            <a:endPar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de-D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Veronika Stenzel</a:t>
            </a:r>
          </a:p>
          <a:p>
            <a:pPr algn="ctr"/>
            <a:r>
              <a:rPr lang="de-D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Christian Hemerka </a:t>
            </a:r>
          </a:p>
          <a:p>
            <a:pPr algn="ctr"/>
            <a:endParaRPr lang="de-DE"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8" name="Grafik 7" descr="Bildergebnis für co-funded by the european union logo">
            <a:extLst>
              <a:ext uri="{FF2B5EF4-FFF2-40B4-BE49-F238E27FC236}">
                <a16:creationId xmlns:a16="http://schemas.microsoft.com/office/drawing/2014/main" id="{2C5653F4-8E6F-DBDB-E7B2-DF661C64B2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13967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120" y="443012"/>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7" name="Textfeld 6"/>
          <p:cNvSpPr txBox="1"/>
          <p:nvPr/>
        </p:nvSpPr>
        <p:spPr>
          <a:xfrm>
            <a:off x="1187624" y="2276872"/>
            <a:ext cx="6768752" cy="3539430"/>
          </a:xfrm>
          <a:prstGeom prst="rect">
            <a:avLst/>
          </a:prstGeom>
          <a:noFill/>
        </p:spPr>
        <p:txBody>
          <a:bodyPr wrap="square" rtlCol="0">
            <a:spAutoFit/>
          </a:bodyPr>
          <a:lstStyle/>
          <a:p>
            <a:r>
              <a:rPr lang="de-DE" sz="3200" b="1" u="sng" dirty="0"/>
              <a:t>1.  </a:t>
            </a:r>
            <a:r>
              <a:rPr lang="de-DE" sz="3200" b="1" u="sng" dirty="0" err="1"/>
              <a:t>Direct</a:t>
            </a:r>
            <a:r>
              <a:rPr lang="de-DE" sz="3200" b="1" u="sng" dirty="0"/>
              <a:t> </a:t>
            </a:r>
            <a:r>
              <a:rPr lang="de-DE" sz="3200" b="1" u="sng" dirty="0" err="1"/>
              <a:t>lesson</a:t>
            </a:r>
            <a:r>
              <a:rPr lang="de-DE" sz="3200" b="1" u="sng" dirty="0"/>
              <a:t> ( </a:t>
            </a:r>
            <a:r>
              <a:rPr lang="de-DE" sz="3200" b="1" u="sng" dirty="0" err="1"/>
              <a:t>teacher</a:t>
            </a:r>
            <a:r>
              <a:rPr lang="de-DE" sz="3200" b="1" u="sng" dirty="0"/>
              <a:t> – </a:t>
            </a:r>
            <a:r>
              <a:rPr lang="de-DE" sz="3200" b="1" u="sng" dirty="0" err="1"/>
              <a:t>students</a:t>
            </a:r>
            <a:r>
              <a:rPr lang="de-DE" sz="3200" b="1" u="sng" dirty="0"/>
              <a:t>) :</a:t>
            </a:r>
          </a:p>
          <a:p>
            <a:endParaRPr lang="de-DE" sz="3200" dirty="0"/>
          </a:p>
          <a:p>
            <a:pPr marL="285750" indent="-285750">
              <a:buFont typeface="Arial" panose="020B0604020202020204" pitchFamily="34" charset="0"/>
              <a:buChar char="•"/>
            </a:pPr>
            <a:r>
              <a:rPr lang="de-DE" sz="3200" dirty="0"/>
              <a:t>Definition </a:t>
            </a:r>
            <a:r>
              <a:rPr lang="de-DE" sz="3200" dirty="0" err="1"/>
              <a:t>of</a:t>
            </a:r>
            <a:r>
              <a:rPr lang="de-DE" sz="3200" dirty="0"/>
              <a:t> stress</a:t>
            </a:r>
          </a:p>
          <a:p>
            <a:pPr marL="285750" indent="-285750">
              <a:buFont typeface="Arial" panose="020B0604020202020204" pitchFamily="34" charset="0"/>
              <a:buChar char="•"/>
            </a:pPr>
            <a:r>
              <a:rPr lang="de-DE" sz="3200" dirty="0"/>
              <a:t>Different </a:t>
            </a:r>
            <a:r>
              <a:rPr lang="de-DE" sz="3200" dirty="0" err="1"/>
              <a:t>kinds</a:t>
            </a:r>
            <a:r>
              <a:rPr lang="de-DE" sz="3200" dirty="0"/>
              <a:t> </a:t>
            </a:r>
            <a:r>
              <a:rPr lang="de-DE" sz="3200" dirty="0" err="1"/>
              <a:t>of</a:t>
            </a:r>
            <a:r>
              <a:rPr lang="de-DE" sz="3200" dirty="0"/>
              <a:t> stress  - </a:t>
            </a:r>
            <a:r>
              <a:rPr lang="de-DE" sz="3200" dirty="0" err="1"/>
              <a:t>Definitions</a:t>
            </a:r>
            <a:endParaRPr lang="de-DE" sz="3200" dirty="0"/>
          </a:p>
          <a:p>
            <a:pPr marL="742950" lvl="1" indent="-285750">
              <a:buFont typeface="Arial" panose="020B0604020202020204" pitchFamily="34" charset="0"/>
              <a:buChar char="•"/>
            </a:pPr>
            <a:r>
              <a:rPr lang="de-DE" sz="3200" dirty="0"/>
              <a:t>Positive stress – „Eustress“</a:t>
            </a:r>
          </a:p>
          <a:p>
            <a:pPr marL="742950" lvl="1" indent="-285750">
              <a:buFont typeface="Arial" panose="020B0604020202020204" pitchFamily="34" charset="0"/>
              <a:buChar char="•"/>
            </a:pPr>
            <a:r>
              <a:rPr lang="de-DE" sz="3200" dirty="0"/>
              <a:t>Negative stress – „</a:t>
            </a:r>
            <a:r>
              <a:rPr lang="de-DE" sz="3200" dirty="0" err="1"/>
              <a:t>Distress</a:t>
            </a:r>
            <a:r>
              <a:rPr lang="de-DE" sz="3200" dirty="0"/>
              <a:t>“</a:t>
            </a:r>
          </a:p>
          <a:p>
            <a:endParaRPr lang="de-DE" sz="3200" dirty="0"/>
          </a:p>
        </p:txBody>
      </p:sp>
      <p:pic>
        <p:nvPicPr>
          <p:cNvPr id="6" name="Grafik 5" descr="Bildergebnis für co-funded by the european union logo">
            <a:extLst>
              <a:ext uri="{FF2B5EF4-FFF2-40B4-BE49-F238E27FC236}">
                <a16:creationId xmlns:a16="http://schemas.microsoft.com/office/drawing/2014/main" id="{9EECA6BE-44BE-F901-498A-E1B13C4BCF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454" y="471706"/>
            <a:ext cx="2094230" cy="598805"/>
          </a:xfrm>
          <a:prstGeom prst="rect">
            <a:avLst/>
          </a:prstGeom>
          <a:noFill/>
          <a:ln>
            <a:noFill/>
          </a:ln>
        </p:spPr>
      </p:pic>
    </p:spTree>
    <p:extLst>
      <p:ext uri="{BB962C8B-B14F-4D97-AF65-F5344CB8AC3E}">
        <p14:creationId xmlns:p14="http://schemas.microsoft.com/office/powerpoint/2010/main" val="101738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2943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338554"/>
          </a:xfrm>
          <a:prstGeom prst="rect">
            <a:avLst/>
          </a:prstGeom>
        </p:spPr>
        <p:txBody>
          <a:bodyPr>
            <a:spAutoFit/>
          </a:bodyPr>
          <a:lstStyle/>
          <a:p>
            <a:pPr algn="ctr"/>
            <a:endParaRPr lang="de-DE" sz="1600" dirty="0"/>
          </a:p>
        </p:txBody>
      </p:sp>
      <p:pic>
        <p:nvPicPr>
          <p:cNvPr id="6" name="Grafik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33388" y="1758881"/>
            <a:ext cx="4877223" cy="4541914"/>
          </a:xfrm>
          <a:prstGeom prst="rect">
            <a:avLst/>
          </a:prstGeom>
        </p:spPr>
      </p:pic>
      <p:pic>
        <p:nvPicPr>
          <p:cNvPr id="8" name="Grafik 7" descr="Bildergebnis für co-funded by the european union logo">
            <a:extLst>
              <a:ext uri="{FF2B5EF4-FFF2-40B4-BE49-F238E27FC236}">
                <a16:creationId xmlns:a16="http://schemas.microsoft.com/office/drawing/2014/main" id="{906D1C01-4CC8-E195-CCD5-DCC5A65359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0454" y="471706"/>
            <a:ext cx="2094230" cy="598805"/>
          </a:xfrm>
          <a:prstGeom prst="rect">
            <a:avLst/>
          </a:prstGeom>
          <a:noFill/>
          <a:ln>
            <a:noFill/>
          </a:ln>
        </p:spPr>
      </p:pic>
    </p:spTree>
    <p:extLst>
      <p:ext uri="{BB962C8B-B14F-4D97-AF65-F5344CB8AC3E}">
        <p14:creationId xmlns:p14="http://schemas.microsoft.com/office/powerpoint/2010/main" val="56283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          </a:t>
            </a:r>
          </a:p>
          <a:p>
            <a:r>
              <a:rPr lang="de-DE" sz="2400" dirty="0">
                <a:solidFill>
                  <a:schemeClr val="tx1"/>
                </a:solidFill>
              </a:rPr>
              <a:t>	</a:t>
            </a:r>
            <a:r>
              <a:rPr lang="de-DE" sz="2400" b="1" u="sng" dirty="0">
                <a:solidFill>
                  <a:schemeClr val="tx1"/>
                </a:solidFill>
              </a:rPr>
              <a:t>2. </a:t>
            </a:r>
            <a:r>
              <a:rPr lang="de-DE" sz="2800" b="1" u="sng" dirty="0" err="1">
                <a:solidFill>
                  <a:schemeClr val="tx1"/>
                </a:solidFill>
              </a:rPr>
              <a:t>Students</a:t>
            </a:r>
            <a:r>
              <a:rPr lang="de-DE" sz="2800" b="1" u="sng" dirty="0">
                <a:solidFill>
                  <a:schemeClr val="tx1"/>
                </a:solidFill>
              </a:rPr>
              <a:t> in </a:t>
            </a:r>
            <a:r>
              <a:rPr lang="de-DE" sz="2800" b="1" u="sng" dirty="0" err="1">
                <a:solidFill>
                  <a:schemeClr val="tx1"/>
                </a:solidFill>
              </a:rPr>
              <a:t>self-teaching</a:t>
            </a:r>
            <a:r>
              <a:rPr lang="de-DE" sz="2800" b="1" u="sng" dirty="0">
                <a:solidFill>
                  <a:schemeClr val="tx1"/>
                </a:solidFill>
              </a:rPr>
              <a:t> </a:t>
            </a:r>
            <a:r>
              <a:rPr lang="de-DE" sz="2800" b="1" u="sng" dirty="0" err="1">
                <a:solidFill>
                  <a:schemeClr val="tx1"/>
                </a:solidFill>
              </a:rPr>
              <a:t>modus</a:t>
            </a:r>
            <a:endParaRPr lang="de-DE" sz="2800" b="1" u="sng" dirty="0">
              <a:solidFill>
                <a:schemeClr val="tx1"/>
              </a:solidFill>
            </a:endParaRPr>
          </a:p>
          <a:p>
            <a:endParaRPr lang="de-DE" sz="2800" dirty="0">
              <a:solidFill>
                <a:schemeClr val="tx1"/>
              </a:solidFill>
            </a:endParaRPr>
          </a:p>
          <a:p>
            <a:pPr marL="1200150" lvl="2" indent="-285750">
              <a:buFont typeface="Arial" panose="020B0604020202020204" pitchFamily="34" charset="0"/>
              <a:buChar char="•"/>
            </a:pPr>
            <a:r>
              <a:rPr lang="de-DE" sz="2800" dirty="0">
                <a:solidFill>
                  <a:schemeClr val="tx1"/>
                </a:solidFill>
              </a:rPr>
              <a:t>Find : </a:t>
            </a:r>
          </a:p>
          <a:p>
            <a:pPr marL="1657350" lvl="3" indent="-285750">
              <a:buFont typeface="Arial" panose="020B0604020202020204" pitchFamily="34" charset="0"/>
              <a:buChar char="•"/>
            </a:pPr>
            <a:r>
              <a:rPr lang="de-DE" sz="2800" dirty="0" err="1">
                <a:solidFill>
                  <a:schemeClr val="tx1"/>
                </a:solidFill>
              </a:rPr>
              <a:t>External</a:t>
            </a:r>
            <a:r>
              <a:rPr lang="de-DE" sz="2800" dirty="0">
                <a:solidFill>
                  <a:schemeClr val="tx1"/>
                </a:solidFill>
              </a:rPr>
              <a:t> </a:t>
            </a:r>
            <a:r>
              <a:rPr lang="de-DE" sz="2800" dirty="0" err="1">
                <a:solidFill>
                  <a:schemeClr val="tx1"/>
                </a:solidFill>
              </a:rPr>
              <a:t>and</a:t>
            </a:r>
            <a:r>
              <a:rPr lang="de-DE" sz="2800" dirty="0">
                <a:solidFill>
                  <a:schemeClr val="tx1"/>
                </a:solidFill>
              </a:rPr>
              <a:t> </a:t>
            </a:r>
          </a:p>
          <a:p>
            <a:pPr marL="1657350" lvl="3" indent="-285750">
              <a:buFont typeface="Arial" panose="020B0604020202020204" pitchFamily="34" charset="0"/>
              <a:buChar char="•"/>
            </a:pPr>
            <a:r>
              <a:rPr lang="de-DE" sz="2800" dirty="0">
                <a:solidFill>
                  <a:schemeClr val="tx1"/>
                </a:solidFill>
              </a:rPr>
              <a:t>internal </a:t>
            </a:r>
            <a:r>
              <a:rPr lang="de-DE" sz="2800" dirty="0" err="1">
                <a:solidFill>
                  <a:schemeClr val="tx1"/>
                </a:solidFill>
              </a:rPr>
              <a:t>reasons</a:t>
            </a:r>
            <a:r>
              <a:rPr lang="de-DE" sz="2800" dirty="0">
                <a:solidFill>
                  <a:schemeClr val="tx1"/>
                </a:solidFill>
              </a:rPr>
              <a:t> </a:t>
            </a:r>
            <a:r>
              <a:rPr lang="de-DE" sz="2800" dirty="0" err="1">
                <a:solidFill>
                  <a:schemeClr val="tx1"/>
                </a:solidFill>
              </a:rPr>
              <a:t>for</a:t>
            </a:r>
            <a:r>
              <a:rPr lang="de-DE" sz="2800" dirty="0">
                <a:solidFill>
                  <a:schemeClr val="tx1"/>
                </a:solidFill>
              </a:rPr>
              <a:t> stress</a:t>
            </a:r>
          </a:p>
          <a:p>
            <a:pPr lvl="3"/>
            <a:endParaRPr lang="de-DE" sz="2800" dirty="0">
              <a:solidFill>
                <a:schemeClr val="tx1"/>
              </a:solidFill>
            </a:endParaRPr>
          </a:p>
          <a:p>
            <a:pPr marL="1200150" lvl="2" indent="-285750">
              <a:buFont typeface="Arial" panose="020B0604020202020204" pitchFamily="34" charset="0"/>
              <a:buChar char="•"/>
            </a:pPr>
            <a:r>
              <a:rPr lang="de-DE" sz="2800" dirty="0">
                <a:solidFill>
                  <a:schemeClr val="tx1"/>
                </a:solidFill>
              </a:rPr>
              <a:t>Create </a:t>
            </a:r>
          </a:p>
          <a:p>
            <a:pPr marL="1657350" lvl="3" indent="-285750">
              <a:buFont typeface="Arial" panose="020B0604020202020204" pitchFamily="34" charset="0"/>
              <a:buChar char="•"/>
            </a:pPr>
            <a:r>
              <a:rPr lang="de-DE" sz="2800" dirty="0" err="1">
                <a:solidFill>
                  <a:schemeClr val="tx1"/>
                </a:solidFill>
              </a:rPr>
              <a:t>examples</a:t>
            </a:r>
            <a:r>
              <a:rPr lang="de-DE" sz="2800" dirty="0">
                <a:solidFill>
                  <a:schemeClr val="tx1"/>
                </a:solidFill>
              </a:rPr>
              <a:t> </a:t>
            </a:r>
            <a:r>
              <a:rPr lang="de-DE" sz="2800" dirty="0" err="1">
                <a:solidFill>
                  <a:schemeClr val="tx1"/>
                </a:solidFill>
              </a:rPr>
              <a:t>for</a:t>
            </a:r>
            <a:r>
              <a:rPr lang="de-DE" sz="2800" dirty="0">
                <a:solidFill>
                  <a:schemeClr val="tx1"/>
                </a:solidFill>
              </a:rPr>
              <a:t> „Eustress“ </a:t>
            </a:r>
            <a:r>
              <a:rPr lang="de-DE" sz="2800" dirty="0" err="1">
                <a:solidFill>
                  <a:schemeClr val="tx1"/>
                </a:solidFill>
              </a:rPr>
              <a:t>and</a:t>
            </a:r>
            <a:r>
              <a:rPr lang="de-DE" sz="2800" dirty="0">
                <a:solidFill>
                  <a:schemeClr val="tx1"/>
                </a:solidFill>
              </a:rPr>
              <a:t> „</a:t>
            </a:r>
            <a:r>
              <a:rPr lang="de-DE" sz="2800" dirty="0" err="1">
                <a:solidFill>
                  <a:schemeClr val="tx1"/>
                </a:solidFill>
              </a:rPr>
              <a:t>Distress</a:t>
            </a:r>
            <a:r>
              <a:rPr lang="de-DE" sz="2800" dirty="0">
                <a:solidFill>
                  <a:schemeClr val="tx1"/>
                </a:solidFill>
              </a:rPr>
              <a:t>“</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93883"/>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5" name="Rechteck 4"/>
          <p:cNvSpPr/>
          <p:nvPr/>
        </p:nvSpPr>
        <p:spPr>
          <a:xfrm>
            <a:off x="2286000" y="404664"/>
            <a:ext cx="4572000" cy="338554"/>
          </a:xfrm>
          <a:prstGeom prst="rect">
            <a:avLst/>
          </a:prstGeom>
        </p:spPr>
        <p:txBody>
          <a:bodyPr>
            <a:spAutoFit/>
          </a:bodyPr>
          <a:lstStyle/>
          <a:p>
            <a:pPr algn="ctr"/>
            <a:endParaRPr lang="de-DE" sz="1600" dirty="0"/>
          </a:p>
        </p:txBody>
      </p:sp>
      <p:pic>
        <p:nvPicPr>
          <p:cNvPr id="6" name="Grafik 5" descr="Bildergebnis für co-funded by the european union logo">
            <a:extLst>
              <a:ext uri="{FF2B5EF4-FFF2-40B4-BE49-F238E27FC236}">
                <a16:creationId xmlns:a16="http://schemas.microsoft.com/office/drawing/2014/main" id="{1346E7C1-214B-EAEE-8B4B-D5D70B8780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753999"/>
            <a:ext cx="2094230" cy="598805"/>
          </a:xfrm>
          <a:prstGeom prst="rect">
            <a:avLst/>
          </a:prstGeom>
          <a:noFill/>
          <a:ln>
            <a:noFill/>
          </a:ln>
        </p:spPr>
      </p:pic>
    </p:spTree>
    <p:extLst>
      <p:ext uri="{BB962C8B-B14F-4D97-AF65-F5344CB8AC3E}">
        <p14:creationId xmlns:p14="http://schemas.microsoft.com/office/powerpoint/2010/main" val="423484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410" y="533250"/>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475656" y="2132856"/>
            <a:ext cx="6768752" cy="3970318"/>
          </a:xfrm>
          <a:prstGeom prst="rect">
            <a:avLst/>
          </a:prstGeom>
          <a:noFill/>
        </p:spPr>
        <p:txBody>
          <a:bodyPr wrap="square" rtlCol="0">
            <a:spAutoFit/>
          </a:bodyPr>
          <a:lstStyle/>
          <a:p>
            <a:r>
              <a:rPr lang="de-DE" sz="2400" b="1" u="sng" dirty="0"/>
              <a:t>3. Webinar / online </a:t>
            </a:r>
            <a:r>
              <a:rPr lang="de-DE" sz="2400" b="1" u="sng" dirty="0" err="1"/>
              <a:t>discussion</a:t>
            </a:r>
            <a:r>
              <a:rPr lang="de-DE" sz="2400" b="1" u="sng" dirty="0"/>
              <a:t>: </a:t>
            </a:r>
          </a:p>
          <a:p>
            <a:endParaRPr lang="de-DE" sz="2400" dirty="0"/>
          </a:p>
          <a:p>
            <a:r>
              <a:rPr lang="de-DE" sz="2400" dirty="0"/>
              <a:t>	</a:t>
            </a:r>
            <a:r>
              <a:rPr lang="de-DE" sz="2400" dirty="0" err="1"/>
              <a:t>Findings</a:t>
            </a:r>
            <a:r>
              <a:rPr lang="de-DE" sz="2400" dirty="0"/>
              <a:t> :</a:t>
            </a:r>
          </a:p>
          <a:p>
            <a:r>
              <a:rPr lang="de-DE" sz="2400" dirty="0"/>
              <a:t>		</a:t>
            </a:r>
            <a:r>
              <a:rPr lang="de-DE" sz="2400" dirty="0" err="1"/>
              <a:t>Reasons</a:t>
            </a:r>
            <a:r>
              <a:rPr lang="de-DE" sz="2400" dirty="0"/>
              <a:t> </a:t>
            </a:r>
            <a:r>
              <a:rPr lang="de-DE" sz="2400" dirty="0" err="1"/>
              <a:t>for</a:t>
            </a:r>
            <a:r>
              <a:rPr lang="de-DE" sz="2400" dirty="0"/>
              <a:t> Eustress &amp; </a:t>
            </a:r>
            <a:r>
              <a:rPr lang="de-DE" sz="2400" dirty="0" err="1"/>
              <a:t>Distress</a:t>
            </a:r>
            <a:endParaRPr lang="de-DE" sz="2400" dirty="0"/>
          </a:p>
          <a:p>
            <a:endParaRPr lang="de-DE" sz="2400" dirty="0"/>
          </a:p>
          <a:p>
            <a:r>
              <a:rPr lang="de-DE" sz="2400" dirty="0"/>
              <a:t>	</a:t>
            </a:r>
            <a:r>
              <a:rPr lang="de-DE" sz="2400" dirty="0" err="1"/>
              <a:t>lesson</a:t>
            </a:r>
            <a:r>
              <a:rPr lang="de-DE" sz="2400" dirty="0"/>
              <a:t> </a:t>
            </a:r>
            <a:r>
              <a:rPr lang="de-DE" sz="2400" dirty="0" err="1"/>
              <a:t>by</a:t>
            </a:r>
            <a:r>
              <a:rPr lang="de-DE" sz="2400" dirty="0"/>
              <a:t> </a:t>
            </a:r>
            <a:r>
              <a:rPr lang="de-DE" sz="2400" dirty="0" err="1"/>
              <a:t>teacher</a:t>
            </a:r>
            <a:r>
              <a:rPr lang="de-DE" sz="2400" dirty="0"/>
              <a:t>:</a:t>
            </a:r>
          </a:p>
          <a:p>
            <a:endParaRPr lang="de-DE" sz="2400" dirty="0"/>
          </a:p>
          <a:p>
            <a:r>
              <a:rPr lang="de-DE" sz="2400" dirty="0"/>
              <a:t>		</a:t>
            </a:r>
            <a:r>
              <a:rPr lang="de-DE" sz="2400" dirty="0" err="1"/>
              <a:t>Consequences</a:t>
            </a:r>
            <a:r>
              <a:rPr lang="de-DE" sz="2400" dirty="0"/>
              <a:t> </a:t>
            </a:r>
            <a:r>
              <a:rPr lang="de-DE" sz="2400" dirty="0" err="1"/>
              <a:t>of</a:t>
            </a:r>
            <a:r>
              <a:rPr lang="de-DE" sz="2400" dirty="0"/>
              <a:t> permanent </a:t>
            </a:r>
            <a:r>
              <a:rPr lang="de-DE" sz="2400" dirty="0" err="1"/>
              <a:t>distress</a:t>
            </a:r>
            <a:endParaRPr lang="de-DE" sz="2400" dirty="0"/>
          </a:p>
          <a:p>
            <a:endParaRPr lang="de-DE" sz="2400" dirty="0"/>
          </a:p>
          <a:p>
            <a:endParaRPr lang="de-DE" dirty="0"/>
          </a:p>
          <a:p>
            <a:r>
              <a:rPr lang="de-DE" dirty="0"/>
              <a:t>	</a:t>
            </a:r>
          </a:p>
        </p:txBody>
      </p:sp>
      <p:pic>
        <p:nvPicPr>
          <p:cNvPr id="7" name="Grafik 6" descr="Bildergebnis für co-funded by the european union logo">
            <a:extLst>
              <a:ext uri="{FF2B5EF4-FFF2-40B4-BE49-F238E27FC236}">
                <a16:creationId xmlns:a16="http://schemas.microsoft.com/office/drawing/2014/main" id="{4231FE6A-2F48-16D9-69D1-EDF8D6D9C6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292781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Academy of Sports</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11" y="378242"/>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pic>
        <p:nvPicPr>
          <p:cNvPr id="6" name="Grafik 5"/>
          <p:cNvPicPr>
            <a:picLocks noChangeAspect="1"/>
          </p:cNvPicPr>
          <p:nvPr/>
        </p:nvPicPr>
        <p:blipFill rotWithShape="1">
          <a:blip r:embed="rId4"/>
          <a:srcRect l="3533" t="4108"/>
          <a:stretch/>
        </p:blipFill>
        <p:spPr>
          <a:xfrm>
            <a:off x="1331640" y="2236578"/>
            <a:ext cx="6480720" cy="4197377"/>
          </a:xfrm>
          <a:prstGeom prst="rect">
            <a:avLst/>
          </a:prstGeom>
        </p:spPr>
      </p:pic>
      <p:sp>
        <p:nvSpPr>
          <p:cNvPr id="7" name="Textfeld 6"/>
          <p:cNvSpPr txBox="1"/>
          <p:nvPr/>
        </p:nvSpPr>
        <p:spPr>
          <a:xfrm>
            <a:off x="2483768" y="1700808"/>
            <a:ext cx="4464496" cy="523220"/>
          </a:xfrm>
          <a:prstGeom prst="rect">
            <a:avLst/>
          </a:prstGeom>
          <a:noFill/>
        </p:spPr>
        <p:txBody>
          <a:bodyPr wrap="square" rtlCol="0">
            <a:spAutoFit/>
          </a:bodyPr>
          <a:lstStyle/>
          <a:p>
            <a:pPr algn="ctr"/>
            <a:r>
              <a:rPr lang="de-DE" sz="2800" b="1" u="sng" dirty="0"/>
              <a:t>Target : </a:t>
            </a:r>
          </a:p>
        </p:txBody>
      </p:sp>
      <p:sp>
        <p:nvSpPr>
          <p:cNvPr id="8" name="Textfeld 7"/>
          <p:cNvSpPr txBox="1"/>
          <p:nvPr/>
        </p:nvSpPr>
        <p:spPr>
          <a:xfrm>
            <a:off x="3491880" y="6381328"/>
            <a:ext cx="2232248" cy="261610"/>
          </a:xfrm>
          <a:prstGeom prst="rect">
            <a:avLst/>
          </a:prstGeom>
          <a:noFill/>
        </p:spPr>
        <p:txBody>
          <a:bodyPr wrap="square" rtlCol="0">
            <a:spAutoFit/>
          </a:bodyPr>
          <a:lstStyle/>
          <a:p>
            <a:pPr algn="ctr"/>
            <a:r>
              <a:rPr lang="de-DE" sz="1100" dirty="0"/>
              <a:t>Source: Academy </a:t>
            </a:r>
            <a:r>
              <a:rPr lang="de-DE" sz="1100" dirty="0" err="1"/>
              <a:t>of</a:t>
            </a:r>
            <a:r>
              <a:rPr lang="de-DE" sz="1100" dirty="0"/>
              <a:t> </a:t>
            </a:r>
            <a:r>
              <a:rPr lang="de-DE" sz="1100" dirty="0" err="1"/>
              <a:t>sports</a:t>
            </a:r>
            <a:r>
              <a:rPr lang="de-DE" sz="1100" dirty="0"/>
              <a:t> </a:t>
            </a:r>
          </a:p>
        </p:txBody>
      </p:sp>
      <p:pic>
        <p:nvPicPr>
          <p:cNvPr id="9" name="Grafik 8" descr="Bildergebnis für co-funded by the european union logo">
            <a:extLst>
              <a:ext uri="{FF2B5EF4-FFF2-40B4-BE49-F238E27FC236}">
                <a16:creationId xmlns:a16="http://schemas.microsoft.com/office/drawing/2014/main" id="{69164C06-FD72-EB55-B1CF-5B1119716D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326678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463" y="465171"/>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259632" y="2492896"/>
            <a:ext cx="6624736" cy="35394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chemeClr val="tx1"/>
            </a:solidFill>
          </a:ln>
        </p:spPr>
        <p:txBody>
          <a:bodyPr wrap="square" rtlCol="0">
            <a:spAutoFit/>
          </a:bodyPr>
          <a:lstStyle/>
          <a:p>
            <a:r>
              <a:rPr lang="de-DE" sz="2800" b="1" u="sng" dirty="0"/>
              <a:t>4. </a:t>
            </a:r>
            <a:r>
              <a:rPr lang="de-DE" sz="2800" b="1" u="sng" dirty="0" err="1"/>
              <a:t>homework</a:t>
            </a:r>
            <a:r>
              <a:rPr lang="de-DE" sz="2800" b="1" u="sng" dirty="0"/>
              <a:t> </a:t>
            </a:r>
            <a:r>
              <a:rPr lang="de-DE" sz="2800" b="1" u="sng" dirty="0" err="1"/>
              <a:t>for</a:t>
            </a:r>
            <a:r>
              <a:rPr lang="de-DE" sz="2800" b="1" u="sng" dirty="0"/>
              <a:t> </a:t>
            </a:r>
            <a:r>
              <a:rPr lang="de-DE" sz="2800" b="1" u="sng" dirty="0" err="1"/>
              <a:t>students</a:t>
            </a:r>
            <a:r>
              <a:rPr lang="de-DE" sz="2800" b="1" u="sng" dirty="0"/>
              <a:t>: </a:t>
            </a:r>
          </a:p>
          <a:p>
            <a:r>
              <a:rPr lang="de-DE" sz="2800" dirty="0"/>
              <a:t>		</a:t>
            </a:r>
          </a:p>
          <a:p>
            <a:r>
              <a:rPr lang="de-DE" sz="2800" dirty="0"/>
              <a:t>	Think </a:t>
            </a:r>
            <a:r>
              <a:rPr lang="de-DE" sz="2800" dirty="0" err="1"/>
              <a:t>about</a:t>
            </a:r>
            <a:r>
              <a:rPr lang="de-DE" sz="2800" dirty="0"/>
              <a:t> </a:t>
            </a:r>
            <a:r>
              <a:rPr lang="de-DE" sz="2800" dirty="0" err="1"/>
              <a:t>your</a:t>
            </a:r>
            <a:r>
              <a:rPr lang="de-DE" sz="2800" dirty="0"/>
              <a:t> </a:t>
            </a:r>
            <a:r>
              <a:rPr lang="de-DE" sz="2800" dirty="0" err="1"/>
              <a:t>own</a:t>
            </a:r>
            <a:r>
              <a:rPr lang="de-DE" sz="2800" dirty="0"/>
              <a:t> </a:t>
            </a:r>
            <a:r>
              <a:rPr lang="de-DE" sz="2800" dirty="0" err="1"/>
              <a:t>situations</a:t>
            </a:r>
            <a:r>
              <a:rPr lang="de-DE" sz="2800" dirty="0"/>
              <a:t> </a:t>
            </a:r>
            <a:r>
              <a:rPr lang="de-DE" sz="2800" dirty="0" err="1"/>
              <a:t>of</a:t>
            </a:r>
            <a:r>
              <a:rPr lang="de-DE" sz="2800" dirty="0"/>
              <a:t> 	</a:t>
            </a:r>
            <a:r>
              <a:rPr lang="de-DE" sz="2800" dirty="0" err="1"/>
              <a:t>distress</a:t>
            </a:r>
            <a:r>
              <a:rPr lang="de-DE" sz="2800" dirty="0"/>
              <a:t> </a:t>
            </a:r>
            <a:r>
              <a:rPr lang="de-DE" sz="2800" dirty="0" err="1"/>
              <a:t>and</a:t>
            </a:r>
            <a:r>
              <a:rPr lang="de-DE" sz="2800" dirty="0"/>
              <a:t> 		</a:t>
            </a:r>
          </a:p>
          <a:p>
            <a:r>
              <a:rPr lang="de-DE" sz="2800" dirty="0"/>
              <a:t>	</a:t>
            </a:r>
            <a:r>
              <a:rPr lang="de-DE" sz="2800" dirty="0" err="1"/>
              <a:t>write</a:t>
            </a:r>
            <a:r>
              <a:rPr lang="de-DE" sz="2800" dirty="0"/>
              <a:t> </a:t>
            </a:r>
            <a:r>
              <a:rPr lang="de-DE" sz="2800" dirty="0" err="1"/>
              <a:t>short</a:t>
            </a:r>
            <a:r>
              <a:rPr lang="de-DE" sz="2800" dirty="0"/>
              <a:t> </a:t>
            </a:r>
            <a:r>
              <a:rPr lang="de-DE" sz="2800" dirty="0" err="1"/>
              <a:t>stories</a:t>
            </a:r>
            <a:r>
              <a:rPr lang="de-DE" sz="2800" dirty="0"/>
              <a:t>, </a:t>
            </a:r>
            <a:r>
              <a:rPr lang="de-DE" sz="2800" dirty="0" err="1"/>
              <a:t>what</a:t>
            </a:r>
            <a:r>
              <a:rPr lang="de-DE" sz="2800" dirty="0"/>
              <a:t> </a:t>
            </a:r>
            <a:r>
              <a:rPr lang="de-DE" sz="2800" dirty="0" err="1"/>
              <a:t>you</a:t>
            </a:r>
            <a:r>
              <a:rPr lang="de-DE" sz="2800" dirty="0"/>
              <a:t> </a:t>
            </a:r>
            <a:r>
              <a:rPr lang="de-DE" sz="2800" dirty="0" err="1"/>
              <a:t>have</a:t>
            </a:r>
            <a:r>
              <a:rPr lang="de-DE" sz="2800" dirty="0"/>
              <a:t> 	</a:t>
            </a:r>
            <a:r>
              <a:rPr lang="de-DE" sz="2800" dirty="0" err="1"/>
              <a:t>experienced</a:t>
            </a:r>
            <a:r>
              <a:rPr lang="de-DE" sz="2800" dirty="0"/>
              <a:t> </a:t>
            </a:r>
            <a:r>
              <a:rPr lang="de-DE" sz="2800" dirty="0" err="1"/>
              <a:t>yourself</a:t>
            </a:r>
            <a:r>
              <a:rPr lang="de-DE" sz="2800" dirty="0"/>
              <a:t> </a:t>
            </a:r>
            <a:r>
              <a:rPr lang="de-DE" sz="2800" dirty="0" err="1"/>
              <a:t>about</a:t>
            </a:r>
            <a:r>
              <a:rPr lang="de-DE" sz="2800" dirty="0"/>
              <a:t> </a:t>
            </a:r>
            <a:r>
              <a:rPr lang="de-DE" sz="2800" dirty="0" err="1"/>
              <a:t>it</a:t>
            </a:r>
            <a:r>
              <a:rPr lang="de-DE" sz="2800" dirty="0"/>
              <a:t>: </a:t>
            </a:r>
          </a:p>
          <a:p>
            <a:r>
              <a:rPr lang="de-DE" sz="2800" dirty="0"/>
              <a:t>	</a:t>
            </a:r>
            <a:r>
              <a:rPr lang="de-DE" sz="2800" dirty="0" err="1"/>
              <a:t>when</a:t>
            </a:r>
            <a:r>
              <a:rPr lang="de-DE" sz="2800" dirty="0"/>
              <a:t> </a:t>
            </a:r>
            <a:r>
              <a:rPr lang="de-DE" sz="2800" dirty="0" err="1"/>
              <a:t>did</a:t>
            </a:r>
            <a:r>
              <a:rPr lang="de-DE" sz="2800" dirty="0"/>
              <a:t> I </a:t>
            </a:r>
            <a:r>
              <a:rPr lang="de-DE" sz="2800" dirty="0" err="1"/>
              <a:t>have</a:t>
            </a:r>
            <a:r>
              <a:rPr lang="de-DE" sz="2800" dirty="0"/>
              <a:t> negative stress - 	</a:t>
            </a:r>
            <a:r>
              <a:rPr lang="de-DE" sz="2800" dirty="0" err="1"/>
              <a:t>distress</a:t>
            </a:r>
            <a:r>
              <a:rPr lang="de-DE" sz="2800" dirty="0"/>
              <a:t>? </a:t>
            </a:r>
          </a:p>
        </p:txBody>
      </p:sp>
      <p:pic>
        <p:nvPicPr>
          <p:cNvPr id="7" name="Grafik 6" descr="Bildergebnis für co-funded by the european union logo">
            <a:extLst>
              <a:ext uri="{FF2B5EF4-FFF2-40B4-BE49-F238E27FC236}">
                <a16:creationId xmlns:a16="http://schemas.microsoft.com/office/drawing/2014/main" id="{998E70C0-653E-719C-A6B3-E1456D0326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278932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188640"/>
            <a:ext cx="8640960" cy="6480720"/>
          </a:xfrm>
          <a:prstGeom prst="rect">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171" y="404664"/>
            <a:ext cx="1054197" cy="1254997"/>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 t="11495" r="502"/>
          <a:stretch/>
        </p:blipFill>
        <p:spPr>
          <a:xfrm>
            <a:off x="539552" y="465171"/>
            <a:ext cx="1422431" cy="947606"/>
          </a:xfrm>
          <a:prstGeom prst="rect">
            <a:avLst/>
          </a:prstGeom>
        </p:spPr>
      </p:pic>
      <p:sp>
        <p:nvSpPr>
          <p:cNvPr id="6" name="Textfeld 5"/>
          <p:cNvSpPr txBox="1"/>
          <p:nvPr/>
        </p:nvSpPr>
        <p:spPr>
          <a:xfrm>
            <a:off x="1187624" y="2060848"/>
            <a:ext cx="6408712" cy="3970318"/>
          </a:xfrm>
          <a:prstGeom prst="rect">
            <a:avLst/>
          </a:prstGeom>
          <a:noFill/>
        </p:spPr>
        <p:txBody>
          <a:bodyPr wrap="square" rtlCol="0">
            <a:spAutoFit/>
          </a:bodyPr>
          <a:lstStyle/>
          <a:p>
            <a:pPr marL="342900" indent="-342900">
              <a:buAutoNum type="arabicPeriod" startAt="5"/>
            </a:pPr>
            <a:r>
              <a:rPr lang="de-DE" sz="2800" b="1" u="sng" dirty="0"/>
              <a:t>Online – Group </a:t>
            </a:r>
            <a:r>
              <a:rPr lang="de-DE" sz="2800" b="1" u="sng" dirty="0" err="1"/>
              <a:t>discussion</a:t>
            </a:r>
            <a:r>
              <a:rPr lang="de-DE" sz="2800" b="1" u="sng" dirty="0"/>
              <a:t> </a:t>
            </a:r>
            <a:r>
              <a:rPr lang="de-DE" sz="2800" b="1" u="sng" dirty="0" err="1"/>
              <a:t>and</a:t>
            </a:r>
            <a:r>
              <a:rPr lang="de-DE" sz="2800" b="1" u="sng" dirty="0"/>
              <a:t> </a:t>
            </a:r>
            <a:r>
              <a:rPr lang="de-DE" sz="2800" b="1" u="sng" dirty="0" err="1"/>
              <a:t>presentation</a:t>
            </a:r>
            <a:r>
              <a:rPr lang="de-DE" sz="2800" b="1" u="sng" dirty="0"/>
              <a:t>, </a:t>
            </a:r>
            <a:r>
              <a:rPr lang="de-DE" sz="2800" b="1" u="sng" dirty="0" err="1"/>
              <a:t>leade</a:t>
            </a:r>
            <a:r>
              <a:rPr lang="de-DE" sz="2800" b="1" u="sng" dirty="0"/>
              <a:t> </a:t>
            </a:r>
            <a:r>
              <a:rPr lang="de-DE" sz="2800" b="1" u="sng" dirty="0" err="1"/>
              <a:t>by</a:t>
            </a:r>
            <a:r>
              <a:rPr lang="de-DE" sz="2800" b="1" u="sng" dirty="0"/>
              <a:t> </a:t>
            </a:r>
            <a:r>
              <a:rPr lang="de-DE" sz="2800" b="1" u="sng" dirty="0" err="1"/>
              <a:t>the</a:t>
            </a:r>
            <a:r>
              <a:rPr lang="de-DE" sz="2800" b="1" u="sng" dirty="0"/>
              <a:t> </a:t>
            </a:r>
            <a:r>
              <a:rPr lang="de-DE" sz="2800" b="1" u="sng" dirty="0" err="1"/>
              <a:t>teacher</a:t>
            </a:r>
            <a:endParaRPr lang="de-DE" sz="2800" b="1" u="sng" dirty="0"/>
          </a:p>
          <a:p>
            <a:pPr marL="342900" indent="-342900">
              <a:buAutoNum type="arabicPeriod" startAt="5"/>
            </a:pPr>
            <a:endParaRPr lang="de-DE" sz="2800" dirty="0"/>
          </a:p>
          <a:p>
            <a:pPr marL="742950" lvl="1" indent="-285750">
              <a:buFont typeface="Arial" panose="020B0604020202020204" pitchFamily="34" charset="0"/>
              <a:buChar char="•"/>
            </a:pPr>
            <a:r>
              <a:rPr lang="de-DE" sz="2800" dirty="0" err="1"/>
              <a:t>Each</a:t>
            </a:r>
            <a:r>
              <a:rPr lang="de-DE" sz="2800" dirty="0"/>
              <a:t> </a:t>
            </a:r>
            <a:r>
              <a:rPr lang="de-DE" sz="2800" dirty="0" err="1"/>
              <a:t>student</a:t>
            </a:r>
            <a:r>
              <a:rPr lang="de-DE" sz="2800" dirty="0"/>
              <a:t> </a:t>
            </a:r>
            <a:r>
              <a:rPr lang="de-DE" sz="2800" dirty="0" err="1"/>
              <a:t>presents</a:t>
            </a:r>
            <a:r>
              <a:rPr lang="de-DE" sz="2800" dirty="0"/>
              <a:t> </a:t>
            </a:r>
            <a:r>
              <a:rPr lang="de-DE" sz="2800" dirty="0" err="1"/>
              <a:t>his</a:t>
            </a:r>
            <a:r>
              <a:rPr lang="de-DE" sz="2800" dirty="0"/>
              <a:t> „</a:t>
            </a:r>
            <a:r>
              <a:rPr lang="de-DE" sz="2800" dirty="0" err="1"/>
              <a:t>case</a:t>
            </a:r>
            <a:r>
              <a:rPr lang="de-DE" sz="2800" dirty="0"/>
              <a:t> – </a:t>
            </a:r>
            <a:r>
              <a:rPr lang="de-DE" sz="2800" dirty="0" err="1"/>
              <a:t>study</a:t>
            </a:r>
            <a:r>
              <a:rPr lang="de-DE" sz="2800" dirty="0"/>
              <a:t>“ </a:t>
            </a:r>
          </a:p>
          <a:p>
            <a:pPr marL="742950" lvl="1" indent="-285750">
              <a:buFont typeface="Arial" panose="020B0604020202020204" pitchFamily="34" charset="0"/>
              <a:buChar char="•"/>
            </a:pPr>
            <a:r>
              <a:rPr lang="de-DE" sz="2800" dirty="0"/>
              <a:t>Common </a:t>
            </a:r>
            <a:r>
              <a:rPr lang="de-DE" sz="2800" dirty="0" err="1"/>
              <a:t>discussion</a:t>
            </a:r>
            <a:r>
              <a:rPr lang="de-DE" sz="2800" dirty="0"/>
              <a:t> </a:t>
            </a:r>
            <a:r>
              <a:rPr lang="de-DE" sz="2800" dirty="0" err="1"/>
              <a:t>about</a:t>
            </a:r>
            <a:r>
              <a:rPr lang="de-DE" sz="2800" dirty="0"/>
              <a:t> </a:t>
            </a:r>
            <a:r>
              <a:rPr lang="de-DE" sz="2800" dirty="0" err="1"/>
              <a:t>the</a:t>
            </a:r>
            <a:r>
              <a:rPr lang="de-DE" sz="2800" dirty="0"/>
              <a:t> </a:t>
            </a:r>
            <a:r>
              <a:rPr lang="de-DE" sz="2800" dirty="0" err="1"/>
              <a:t>reasons</a:t>
            </a:r>
            <a:r>
              <a:rPr lang="de-DE" sz="2800" dirty="0"/>
              <a:t> </a:t>
            </a:r>
            <a:r>
              <a:rPr lang="de-DE" sz="2800" dirty="0" err="1"/>
              <a:t>for</a:t>
            </a:r>
            <a:r>
              <a:rPr lang="de-DE" sz="2800" dirty="0"/>
              <a:t> </a:t>
            </a:r>
            <a:r>
              <a:rPr lang="de-DE" sz="2800" dirty="0" err="1"/>
              <a:t>the</a:t>
            </a:r>
            <a:r>
              <a:rPr lang="de-DE" sz="2800" dirty="0"/>
              <a:t> </a:t>
            </a:r>
            <a:r>
              <a:rPr lang="de-DE" sz="2800" dirty="0" err="1"/>
              <a:t>Distress</a:t>
            </a:r>
            <a:endParaRPr lang="de-DE" sz="2800" dirty="0"/>
          </a:p>
          <a:p>
            <a:pPr marL="742950" lvl="1" indent="-285750">
              <a:buFont typeface="Arial" panose="020B0604020202020204" pitchFamily="34" charset="0"/>
              <a:buChar char="•"/>
            </a:pPr>
            <a:r>
              <a:rPr lang="de-DE" sz="2800" dirty="0"/>
              <a:t>Common </a:t>
            </a:r>
            <a:r>
              <a:rPr lang="de-DE" sz="2800" dirty="0" err="1"/>
              <a:t>creation</a:t>
            </a:r>
            <a:r>
              <a:rPr lang="de-DE" sz="2800" dirty="0"/>
              <a:t> </a:t>
            </a:r>
            <a:r>
              <a:rPr lang="de-DE" sz="2800" dirty="0" err="1"/>
              <a:t>of</a:t>
            </a:r>
            <a:r>
              <a:rPr lang="de-DE" sz="2800" dirty="0"/>
              <a:t> a </a:t>
            </a:r>
            <a:r>
              <a:rPr lang="de-DE" sz="2800" dirty="0" err="1"/>
              <a:t>list</a:t>
            </a:r>
            <a:r>
              <a:rPr lang="de-DE" sz="2800" dirty="0"/>
              <a:t> a </a:t>
            </a:r>
            <a:r>
              <a:rPr lang="de-DE" sz="2800" dirty="0" err="1"/>
              <a:t>reasons</a:t>
            </a:r>
            <a:r>
              <a:rPr lang="de-DE" sz="2800" dirty="0"/>
              <a:t> („</a:t>
            </a:r>
            <a:r>
              <a:rPr lang="de-DE" sz="2800" dirty="0" err="1"/>
              <a:t>triggers</a:t>
            </a:r>
            <a:r>
              <a:rPr lang="de-DE" sz="2800" dirty="0"/>
              <a:t>“) </a:t>
            </a:r>
            <a:r>
              <a:rPr lang="de-DE" sz="2800" dirty="0" err="1"/>
              <a:t>for</a:t>
            </a:r>
            <a:r>
              <a:rPr lang="de-DE" sz="2800" dirty="0"/>
              <a:t> </a:t>
            </a:r>
            <a:r>
              <a:rPr lang="de-DE" sz="2800" dirty="0" err="1"/>
              <a:t>Distress</a:t>
            </a:r>
            <a:endParaRPr lang="de-DE" dirty="0"/>
          </a:p>
        </p:txBody>
      </p:sp>
      <p:pic>
        <p:nvPicPr>
          <p:cNvPr id="7" name="Grafik 6" descr="Bildergebnis für co-funded by the european union logo">
            <a:extLst>
              <a:ext uri="{FF2B5EF4-FFF2-40B4-BE49-F238E27FC236}">
                <a16:creationId xmlns:a16="http://schemas.microsoft.com/office/drawing/2014/main" id="{AA0C8D0D-0369-ED31-7C63-D2E72A25AB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92" y="444293"/>
            <a:ext cx="2094230" cy="598805"/>
          </a:xfrm>
          <a:prstGeom prst="rect">
            <a:avLst/>
          </a:prstGeom>
          <a:noFill/>
          <a:ln>
            <a:noFill/>
          </a:ln>
        </p:spPr>
      </p:pic>
    </p:spTree>
    <p:extLst>
      <p:ext uri="{BB962C8B-B14F-4D97-AF65-F5344CB8AC3E}">
        <p14:creationId xmlns:p14="http://schemas.microsoft.com/office/powerpoint/2010/main" val="90660970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Bildschirmpräsentation (4:3)</PresentationFormat>
  <Paragraphs>147</Paragraphs>
  <Slides>23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glau</dc:creator>
  <cp:lastModifiedBy>Liliana</cp:lastModifiedBy>
  <cp:revision>62</cp:revision>
  <cp:lastPrinted>2022-10-10T14:57:40Z</cp:lastPrinted>
  <dcterms:created xsi:type="dcterms:W3CDTF">2021-01-15T12:30:57Z</dcterms:created>
  <dcterms:modified xsi:type="dcterms:W3CDTF">2023-09-09T16:50:53Z</dcterms:modified>
</cp:coreProperties>
</file>